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63" r:id="rId5"/>
    <p:sldId id="774" r:id="rId6"/>
    <p:sldId id="735" r:id="rId7"/>
    <p:sldId id="775" r:id="rId8"/>
    <p:sldId id="795" r:id="rId9"/>
    <p:sldId id="796" r:id="rId10"/>
    <p:sldId id="797" r:id="rId11"/>
    <p:sldId id="855" r:id="rId12"/>
    <p:sldId id="745" r:id="rId13"/>
    <p:sldId id="799" r:id="rId14"/>
    <p:sldId id="798" r:id="rId15"/>
    <p:sldId id="848" r:id="rId16"/>
    <p:sldId id="803" r:id="rId17"/>
    <p:sldId id="805" r:id="rId18"/>
    <p:sldId id="806" r:id="rId19"/>
    <p:sldId id="807" r:id="rId20"/>
    <p:sldId id="815" r:id="rId21"/>
    <p:sldId id="817" r:id="rId22"/>
    <p:sldId id="836" r:id="rId23"/>
    <p:sldId id="837" r:id="rId24"/>
    <p:sldId id="816" r:id="rId25"/>
    <p:sldId id="818" r:id="rId26"/>
    <p:sldId id="819" r:id="rId27"/>
    <p:sldId id="821" r:id="rId28"/>
    <p:sldId id="820" r:id="rId29"/>
    <p:sldId id="822" r:id="rId30"/>
    <p:sldId id="823" r:id="rId31"/>
    <p:sldId id="824" r:id="rId32"/>
    <p:sldId id="826" r:id="rId33"/>
    <p:sldId id="827" r:id="rId34"/>
    <p:sldId id="838" r:id="rId35"/>
    <p:sldId id="840" r:id="rId36"/>
    <p:sldId id="849" r:id="rId37"/>
    <p:sldId id="851" r:id="rId38"/>
    <p:sldId id="860" r:id="rId39"/>
    <p:sldId id="831" r:id="rId40"/>
    <p:sldId id="832" r:id="rId41"/>
    <p:sldId id="833" r:id="rId42"/>
    <p:sldId id="835" r:id="rId43"/>
    <p:sldId id="772" r:id="rId44"/>
    <p:sldId id="843" r:id="rId45"/>
    <p:sldId id="854" r:id="rId46"/>
    <p:sldId id="788" r:id="rId47"/>
    <p:sldId id="773" r:id="rId48"/>
    <p:sldId id="790" r:id="rId49"/>
    <p:sldId id="271" r:id="rId50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E2FD18A2-58C7-4AD1-A4F7-B5B447672631}">
          <p14:sldIdLst>
            <p14:sldId id="263"/>
            <p14:sldId id="774"/>
          </p14:sldIdLst>
        </p14:section>
        <p14:section name="Introdução" id="{02A799F3-E9E6-4B82-8FA7-D957C1FF4695}">
          <p14:sldIdLst>
            <p14:sldId id="735"/>
            <p14:sldId id="775"/>
            <p14:sldId id="795"/>
            <p14:sldId id="796"/>
            <p14:sldId id="797"/>
            <p14:sldId id="855"/>
          </p14:sldIdLst>
        </p14:section>
        <p14:section name="Desenho e Simulação dos Circuitos Eletrónicos" id="{CAC63CF5-F5C2-45A4-B351-A3FA2419C3D2}">
          <p14:sldIdLst>
            <p14:sldId id="745"/>
            <p14:sldId id="799"/>
            <p14:sldId id="798"/>
            <p14:sldId id="848"/>
            <p14:sldId id="803"/>
            <p14:sldId id="805"/>
            <p14:sldId id="806"/>
            <p14:sldId id="807"/>
            <p14:sldId id="815"/>
          </p14:sldIdLst>
        </p14:section>
        <p14:section name="Implementação dos Circuitos eletrónicos" id="{81C8D442-95EE-4198-A481-4767BAB6596B}">
          <p14:sldIdLst>
            <p14:sldId id="817"/>
            <p14:sldId id="836"/>
            <p14:sldId id="837"/>
            <p14:sldId id="816"/>
            <p14:sldId id="818"/>
            <p14:sldId id="819"/>
          </p14:sldIdLst>
        </p14:section>
        <p14:section name="Circuito Mecânico implementado" id="{70E7A96F-93DE-4AEF-B797-31813323A78D}">
          <p14:sldIdLst>
            <p14:sldId id="821"/>
            <p14:sldId id="820"/>
            <p14:sldId id="822"/>
            <p14:sldId id="823"/>
            <p14:sldId id="824"/>
          </p14:sldIdLst>
        </p14:section>
        <p14:section name="Resultados Experimentais" id="{C38B30FE-9F5B-424D-8763-EC8BE8A629F4}">
          <p14:sldIdLst>
            <p14:sldId id="826"/>
            <p14:sldId id="827"/>
            <p14:sldId id="838"/>
            <p14:sldId id="840"/>
          </p14:sldIdLst>
        </p14:section>
        <p14:section name="Lista de componentes" id="{3890F323-D277-4ABE-A39F-BC038926B96D}">
          <p14:sldIdLst>
            <p14:sldId id="849"/>
            <p14:sldId id="851"/>
            <p14:sldId id="860"/>
          </p14:sldIdLst>
        </p14:section>
        <p14:section name="Análise do Produto" id="{55D12D47-EDA7-4335-83AE-F0636E6EFA44}">
          <p14:sldIdLst>
            <p14:sldId id="831"/>
            <p14:sldId id="832"/>
            <p14:sldId id="833"/>
            <p14:sldId id="835"/>
          </p14:sldIdLst>
        </p14:section>
        <p14:section name="Conclusões" id="{20A5A5DD-52C9-4A7B-9AE1-833494410BB9}">
          <p14:sldIdLst>
            <p14:sldId id="772"/>
            <p14:sldId id="843"/>
            <p14:sldId id="854"/>
            <p14:sldId id="788"/>
          </p14:sldIdLst>
        </p14:section>
        <p14:section name="Referencias" id="{4F6817DF-A9A6-4B87-B3D7-66A56069FD6B}">
          <p14:sldIdLst>
            <p14:sldId id="773"/>
            <p14:sldId id="79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62118"/>
    <a:srgbClr val="016E8C"/>
    <a:srgbClr val="F4E8E7"/>
    <a:srgbClr val="0BC9FD"/>
    <a:srgbClr val="FDFEE8"/>
    <a:srgbClr val="FDFED2"/>
    <a:srgbClr val="F2C096"/>
    <a:srgbClr val="663300"/>
    <a:srgbClr val="91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Estilo Claro 1 - Destaqu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édio 1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4" autoAdjust="0"/>
    <p:restoredTop sz="80674" autoAdjust="0"/>
  </p:normalViewPr>
  <p:slideViewPr>
    <p:cSldViewPr>
      <p:cViewPr varScale="1">
        <p:scale>
          <a:sx n="96" d="100"/>
          <a:sy n="96" d="100"/>
        </p:scale>
        <p:origin x="1086" y="72"/>
      </p:cViewPr>
      <p:guideLst>
        <p:guide orient="horz" pos="424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540"/>
    </p:cViewPr>
  </p:sorterViewPr>
  <p:notesViewPr>
    <p:cSldViewPr showGuides="1">
      <p:cViewPr varScale="1">
        <p:scale>
          <a:sx n="49" d="100"/>
          <a:sy n="49" d="100"/>
        </p:scale>
        <p:origin x="-2970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aoMiranda\Desktop\Projeto_LPI1\PI-LPI_I\01Relatorios\DiagramaGant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aoMiranda\Desktop\Projeto_LPI1\PI-LPI_I\01Relatorios\DiagramaGant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3758073263560473"/>
          <c:y val="7.407407407407407E-2"/>
          <c:w val="0.6137812937259659"/>
          <c:h val="0.841674686497521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'1a Versao'!$C$2</c:f>
              <c:strCache>
                <c:ptCount val="1"/>
                <c:pt idx="0">
                  <c:v>Início 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'1a Versao'!$B$3:$B$18</c:f>
              <c:strCache>
                <c:ptCount val="16"/>
                <c:pt idx="0">
                  <c:v>Etapa 0: Constituição dos grupos</c:v>
                </c:pt>
                <c:pt idx="1">
                  <c:v>Etapa 0: Seleção de orientador</c:v>
                </c:pt>
                <c:pt idx="2">
                  <c:v>Etapa 0: Seleção do projeto</c:v>
                </c:pt>
                <c:pt idx="3">
                  <c:v>Etapa 0: Estudo da viabilidade </c:v>
                </c:pt>
                <c:pt idx="4">
                  <c:v>Etapa 1: Descrição do produto</c:v>
                </c:pt>
                <c:pt idx="5">
                  <c:v>Etapa 1: Especificações previstas</c:v>
                </c:pt>
                <c:pt idx="6">
                  <c:v>Etapa 1: Testes das especificações</c:v>
                </c:pt>
                <c:pt idx="7">
                  <c:v>Etapa 1: Diagrama de Gantt</c:v>
                </c:pt>
                <c:pt idx="8">
                  <c:v>Etapa 2: Desenho da maquete</c:v>
                </c:pt>
                <c:pt idx="9">
                  <c:v>Etapa 2: Conceção da maquete</c:v>
                </c:pt>
                <c:pt idx="10">
                  <c:v>Etapa 2: Estudo e simulação do circuito lógico</c:v>
                </c:pt>
                <c:pt idx="11">
                  <c:v>Etapa 2: Estudo e simulação do circuito sequencial</c:v>
                </c:pt>
                <c:pt idx="12">
                  <c:v>Etapa 2: Montagem e testes em breadboard </c:v>
                </c:pt>
                <c:pt idx="13">
                  <c:v>Etapa 2: Construção do produto</c:v>
                </c:pt>
                <c:pt idx="14">
                  <c:v>Etapa 2: Testes e validação</c:v>
                </c:pt>
                <c:pt idx="15">
                  <c:v>Etapa 2: Documentação e apresentação</c:v>
                </c:pt>
              </c:strCache>
            </c:strRef>
          </c:cat>
          <c:val>
            <c:numRef>
              <c:f>'1a Versao'!$C$3:$C$18</c:f>
              <c:numCache>
                <c:formatCode>d\-mmm</c:formatCode>
                <c:ptCount val="16"/>
                <c:pt idx="0">
                  <c:v>44114</c:v>
                </c:pt>
                <c:pt idx="1">
                  <c:v>44114</c:v>
                </c:pt>
                <c:pt idx="2">
                  <c:v>44115</c:v>
                </c:pt>
                <c:pt idx="3">
                  <c:v>44134</c:v>
                </c:pt>
                <c:pt idx="4">
                  <c:v>44147</c:v>
                </c:pt>
                <c:pt idx="5">
                  <c:v>44149</c:v>
                </c:pt>
                <c:pt idx="6">
                  <c:v>44149</c:v>
                </c:pt>
                <c:pt idx="7">
                  <c:v>44149</c:v>
                </c:pt>
                <c:pt idx="8">
                  <c:v>44156</c:v>
                </c:pt>
                <c:pt idx="9">
                  <c:v>44159</c:v>
                </c:pt>
                <c:pt idx="10">
                  <c:v>44162</c:v>
                </c:pt>
                <c:pt idx="11">
                  <c:v>44167</c:v>
                </c:pt>
                <c:pt idx="12">
                  <c:v>44185</c:v>
                </c:pt>
                <c:pt idx="13">
                  <c:v>44192</c:v>
                </c:pt>
                <c:pt idx="14">
                  <c:v>44223</c:v>
                </c:pt>
                <c:pt idx="15">
                  <c:v>44230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46-4F25-8ADA-C69330F016CA}"/>
            </c:ext>
          </c:extLst>
        </c:ser>
        <c:ser>
          <c:idx val="1"/>
          <c:order val="1"/>
          <c:tx>
            <c:strRef>
              <c:f>'1a Versao'!$D$2</c:f>
              <c:strCache>
                <c:ptCount val="1"/>
                <c:pt idx="0">
                  <c:v>Duração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'1a Versao'!$B$3:$B$18</c:f>
              <c:strCache>
                <c:ptCount val="16"/>
                <c:pt idx="0">
                  <c:v>Etapa 0: Constituição dos grupos</c:v>
                </c:pt>
                <c:pt idx="1">
                  <c:v>Etapa 0: Seleção de orientador</c:v>
                </c:pt>
                <c:pt idx="2">
                  <c:v>Etapa 0: Seleção do projeto</c:v>
                </c:pt>
                <c:pt idx="3">
                  <c:v>Etapa 0: Estudo da viabilidade </c:v>
                </c:pt>
                <c:pt idx="4">
                  <c:v>Etapa 1: Descrição do produto</c:v>
                </c:pt>
                <c:pt idx="5">
                  <c:v>Etapa 1: Especificações previstas</c:v>
                </c:pt>
                <c:pt idx="6">
                  <c:v>Etapa 1: Testes das especificações</c:v>
                </c:pt>
                <c:pt idx="7">
                  <c:v>Etapa 1: Diagrama de Gantt</c:v>
                </c:pt>
                <c:pt idx="8">
                  <c:v>Etapa 2: Desenho da maquete</c:v>
                </c:pt>
                <c:pt idx="9">
                  <c:v>Etapa 2: Conceção da maquete</c:v>
                </c:pt>
                <c:pt idx="10">
                  <c:v>Etapa 2: Estudo e simulação do circuito lógico</c:v>
                </c:pt>
                <c:pt idx="11">
                  <c:v>Etapa 2: Estudo e simulação do circuito sequencial</c:v>
                </c:pt>
                <c:pt idx="12">
                  <c:v>Etapa 2: Montagem e testes em breadboard </c:v>
                </c:pt>
                <c:pt idx="13">
                  <c:v>Etapa 2: Construção do produto</c:v>
                </c:pt>
                <c:pt idx="14">
                  <c:v>Etapa 2: Testes e validação</c:v>
                </c:pt>
                <c:pt idx="15">
                  <c:v>Etapa 2: Documentação e apresentação</c:v>
                </c:pt>
              </c:strCache>
            </c:strRef>
          </c:cat>
          <c:val>
            <c:numRef>
              <c:f>'1a Versao'!$D$3:$D$18</c:f>
              <c:numCache>
                <c:formatCode>General</c:formatCode>
                <c:ptCount val="16"/>
                <c:pt idx="0">
                  <c:v>2</c:v>
                </c:pt>
                <c:pt idx="1">
                  <c:v>2</c:v>
                </c:pt>
                <c:pt idx="2">
                  <c:v>32</c:v>
                </c:pt>
                <c:pt idx="3">
                  <c:v>13</c:v>
                </c:pt>
                <c:pt idx="4">
                  <c:v>4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4</c:v>
                </c:pt>
                <c:pt idx="9">
                  <c:v>15</c:v>
                </c:pt>
                <c:pt idx="10">
                  <c:v>24</c:v>
                </c:pt>
                <c:pt idx="11">
                  <c:v>19</c:v>
                </c:pt>
                <c:pt idx="12">
                  <c:v>7</c:v>
                </c:pt>
                <c:pt idx="13">
                  <c:v>31</c:v>
                </c:pt>
                <c:pt idx="14">
                  <c:v>8</c:v>
                </c:pt>
                <c:pt idx="1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46-4F25-8ADA-C69330F016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114819488"/>
        <c:axId val="1468505200"/>
      </c:barChart>
      <c:catAx>
        <c:axId val="1114819488"/>
        <c:scaling>
          <c:orientation val="maxMin"/>
        </c:scaling>
        <c:delete val="0"/>
        <c:axPos val="l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468505200"/>
        <c:crosses val="autoZero"/>
        <c:auto val="1"/>
        <c:lblAlgn val="ctr"/>
        <c:lblOffset val="100"/>
        <c:noMultiLvlLbl val="0"/>
      </c:catAx>
      <c:valAx>
        <c:axId val="1468505200"/>
        <c:scaling>
          <c:orientation val="minMax"/>
          <c:max val="44240"/>
          <c:min val="44112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d\-m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14819488"/>
        <c:crosses val="autoZero"/>
        <c:crossBetween val="between"/>
        <c:majorUnit val="7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3758073263560473"/>
          <c:y val="7.407407407407407E-2"/>
          <c:w val="0.6137812937259659"/>
          <c:h val="0.841674686497521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'2a Versao'!$C$2</c:f>
              <c:strCache>
                <c:ptCount val="1"/>
                <c:pt idx="0">
                  <c:v>Início 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'2a Versao'!$B$3:$B$17</c:f>
              <c:strCache>
                <c:ptCount val="15"/>
                <c:pt idx="0">
                  <c:v>Etapa 0: Constituição dos grupos</c:v>
                </c:pt>
                <c:pt idx="1">
                  <c:v>Etapa 0: Seleção de orientador</c:v>
                </c:pt>
                <c:pt idx="2">
                  <c:v>Etapa 0: Seleção do projeto</c:v>
                </c:pt>
                <c:pt idx="3">
                  <c:v>Etapa 0: Estudo da viabilidade </c:v>
                </c:pt>
                <c:pt idx="4">
                  <c:v>Etapa 1: Descrição do produto</c:v>
                </c:pt>
                <c:pt idx="5">
                  <c:v>Etapa 1: Especificações previstas</c:v>
                </c:pt>
                <c:pt idx="6">
                  <c:v>Etapa 1: Testes das especificações</c:v>
                </c:pt>
                <c:pt idx="7">
                  <c:v>Etapa 1: Diagrama de Gantt</c:v>
                </c:pt>
                <c:pt idx="8">
                  <c:v>Etapa 2: Desenho da maquete</c:v>
                </c:pt>
                <c:pt idx="9">
                  <c:v>Etapa 2: Conceção da maquete</c:v>
                </c:pt>
                <c:pt idx="10">
                  <c:v>Etapa 2: Estudo e simulação do circuito lógico</c:v>
                </c:pt>
                <c:pt idx="11">
                  <c:v>Etapa 2: Estudo e simulação do circuito sequencial</c:v>
                </c:pt>
                <c:pt idx="12">
                  <c:v>Etapa 2: Montagem e testes em breadboard </c:v>
                </c:pt>
                <c:pt idx="13">
                  <c:v>Etapa 2: Estudo de Fiabilidade, Certifiação e Segurança</c:v>
                </c:pt>
                <c:pt idx="14">
                  <c:v>Etapa 2: Documentação e apresentação</c:v>
                </c:pt>
              </c:strCache>
            </c:strRef>
          </c:cat>
          <c:val>
            <c:numRef>
              <c:f>'2a Versao'!$C$3:$C$17</c:f>
              <c:numCache>
                <c:formatCode>d\-mmm</c:formatCode>
                <c:ptCount val="15"/>
                <c:pt idx="0">
                  <c:v>44114</c:v>
                </c:pt>
                <c:pt idx="1">
                  <c:v>44114</c:v>
                </c:pt>
                <c:pt idx="2">
                  <c:v>44115</c:v>
                </c:pt>
                <c:pt idx="3">
                  <c:v>44134</c:v>
                </c:pt>
                <c:pt idx="4">
                  <c:v>44147</c:v>
                </c:pt>
                <c:pt idx="5">
                  <c:v>44149</c:v>
                </c:pt>
                <c:pt idx="6">
                  <c:v>44149</c:v>
                </c:pt>
                <c:pt idx="7">
                  <c:v>44149</c:v>
                </c:pt>
                <c:pt idx="8">
                  <c:v>44156</c:v>
                </c:pt>
                <c:pt idx="9">
                  <c:v>44159</c:v>
                </c:pt>
                <c:pt idx="10">
                  <c:v>44162</c:v>
                </c:pt>
                <c:pt idx="11">
                  <c:v>44167</c:v>
                </c:pt>
                <c:pt idx="12">
                  <c:v>44185</c:v>
                </c:pt>
                <c:pt idx="13">
                  <c:v>44219</c:v>
                </c:pt>
                <c:pt idx="14">
                  <c:v>44219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38-4A06-AFFC-0B7F95D0B283}"/>
            </c:ext>
          </c:extLst>
        </c:ser>
        <c:ser>
          <c:idx val="1"/>
          <c:order val="1"/>
          <c:tx>
            <c:strRef>
              <c:f>'2a Versao'!$D$2</c:f>
              <c:strCache>
                <c:ptCount val="1"/>
                <c:pt idx="0">
                  <c:v>Duração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'2a Versao'!$B$3:$B$17</c:f>
              <c:strCache>
                <c:ptCount val="15"/>
                <c:pt idx="0">
                  <c:v>Etapa 0: Constituição dos grupos</c:v>
                </c:pt>
                <c:pt idx="1">
                  <c:v>Etapa 0: Seleção de orientador</c:v>
                </c:pt>
                <c:pt idx="2">
                  <c:v>Etapa 0: Seleção do projeto</c:v>
                </c:pt>
                <c:pt idx="3">
                  <c:v>Etapa 0: Estudo da viabilidade </c:v>
                </c:pt>
                <c:pt idx="4">
                  <c:v>Etapa 1: Descrição do produto</c:v>
                </c:pt>
                <c:pt idx="5">
                  <c:v>Etapa 1: Especificações previstas</c:v>
                </c:pt>
                <c:pt idx="6">
                  <c:v>Etapa 1: Testes das especificações</c:v>
                </c:pt>
                <c:pt idx="7">
                  <c:v>Etapa 1: Diagrama de Gantt</c:v>
                </c:pt>
                <c:pt idx="8">
                  <c:v>Etapa 2: Desenho da maquete</c:v>
                </c:pt>
                <c:pt idx="9">
                  <c:v>Etapa 2: Conceção da maquete</c:v>
                </c:pt>
                <c:pt idx="10">
                  <c:v>Etapa 2: Estudo e simulação do circuito lógico</c:v>
                </c:pt>
                <c:pt idx="11">
                  <c:v>Etapa 2: Estudo e simulação do circuito sequencial</c:v>
                </c:pt>
                <c:pt idx="12">
                  <c:v>Etapa 2: Montagem e testes em breadboard </c:v>
                </c:pt>
                <c:pt idx="13">
                  <c:v>Etapa 2: Estudo de Fiabilidade, Certifiação e Segurança</c:v>
                </c:pt>
                <c:pt idx="14">
                  <c:v>Etapa 2: Documentação e apresentação</c:v>
                </c:pt>
              </c:strCache>
            </c:strRef>
          </c:cat>
          <c:val>
            <c:numRef>
              <c:f>'2a Versao'!$D$3:$D$17</c:f>
              <c:numCache>
                <c:formatCode>General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31</c:v>
                </c:pt>
                <c:pt idx="3">
                  <c:v>12</c:v>
                </c:pt>
                <c:pt idx="4">
                  <c:v>3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3</c:v>
                </c:pt>
                <c:pt idx="9">
                  <c:v>14</c:v>
                </c:pt>
                <c:pt idx="10">
                  <c:v>23</c:v>
                </c:pt>
                <c:pt idx="11">
                  <c:v>18</c:v>
                </c:pt>
                <c:pt idx="12">
                  <c:v>33</c:v>
                </c:pt>
                <c:pt idx="13">
                  <c:v>18</c:v>
                </c:pt>
                <c:pt idx="1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38-4A06-AFFC-0B7F95D0B2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022763040"/>
        <c:axId val="1022768480"/>
      </c:barChart>
      <c:catAx>
        <c:axId val="1022763040"/>
        <c:scaling>
          <c:orientation val="maxMin"/>
        </c:scaling>
        <c:delete val="0"/>
        <c:axPos val="l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22768480"/>
        <c:crosses val="autoZero"/>
        <c:auto val="1"/>
        <c:lblAlgn val="ctr"/>
        <c:lblOffset val="100"/>
        <c:noMultiLvlLbl val="0"/>
      </c:catAx>
      <c:valAx>
        <c:axId val="1022768480"/>
        <c:scaling>
          <c:orientation val="minMax"/>
          <c:max val="44240"/>
          <c:min val="44112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d\-m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22763040"/>
        <c:crosses val="autoZero"/>
        <c:crossBetween val="between"/>
        <c:majorUnit val="7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Folha1!$B$1</c:f>
              <c:strCache>
                <c:ptCount val="1"/>
                <c:pt idx="0">
                  <c:v>Numero de Horas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7ED-4ECB-BDA4-BB3C052FCAA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37ED-4ECB-BDA4-BB3C052FCAA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7ED-4ECB-BDA4-BB3C052FCA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37ED-4ECB-BDA4-BB3C052FCAA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7ED-4ECB-BDA4-BB3C052FCAA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37ED-4ECB-BDA4-BB3C052FCAA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7ED-4ECB-BDA4-BB3C052FCAA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7ED-4ECB-BDA4-BB3C052FCAA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7ED-4ECB-BDA4-BB3C052FCAA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37ED-4ECB-BDA4-BB3C052FCAAD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37ED-4ECB-BDA4-BB3C052FCAAD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37ED-4ECB-BDA4-BB3C052FCAAD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Folha1!$A$2:$A$7</c:f>
              <c:strCache>
                <c:ptCount val="6"/>
                <c:pt idx="0">
                  <c:v>Bruno Silva</c:v>
                </c:pt>
                <c:pt idx="1">
                  <c:v>Diogo Fernandes</c:v>
                </c:pt>
                <c:pt idx="2">
                  <c:v>Duarte Rodrigues</c:v>
                </c:pt>
                <c:pt idx="3">
                  <c:v>Francisco Salgado</c:v>
                </c:pt>
                <c:pt idx="4">
                  <c:v>João Miranda</c:v>
                </c:pt>
                <c:pt idx="5">
                  <c:v>José  Abreu</c:v>
                </c:pt>
              </c:strCache>
            </c:strRef>
          </c:cat>
          <c:val>
            <c:numRef>
              <c:f>Folha1!$B$2:$B$7</c:f>
              <c:numCache>
                <c:formatCode>General</c:formatCode>
                <c:ptCount val="6"/>
                <c:pt idx="0">
                  <c:v>180</c:v>
                </c:pt>
                <c:pt idx="1">
                  <c:v>180</c:v>
                </c:pt>
                <c:pt idx="2">
                  <c:v>180</c:v>
                </c:pt>
                <c:pt idx="3">
                  <c:v>180</c:v>
                </c:pt>
                <c:pt idx="4">
                  <c:v>180</c:v>
                </c:pt>
                <c:pt idx="5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ED-4ECB-BDA4-BB3C052FCAAD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474CE-2F8B-4193-9A75-37ED11A5FE0F}" type="datetimeFigureOut">
              <a:rPr lang="pt-PT" smtClean="0"/>
              <a:pPr/>
              <a:t>11/02/2021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0D284-DCF7-48AE-AD62-26E63289A598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294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A1E76-AFB9-44A2-AB14-9C36EAB4BA25}" type="datetimeFigureOut">
              <a:rPr lang="pt-PT" smtClean="0"/>
              <a:pPr/>
              <a:t>11/02/2021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57938-1922-4BF8-BC32-1B0F9B0D7A5A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71283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João: - Apresentação do grupo, nome do orientador e nome do projeto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1754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Diogo</a:t>
            </a:r>
          </a:p>
          <a:p>
            <a:r>
              <a:rPr lang="pt-PT" dirty="0"/>
              <a:t>Para o robô seguir uma linha é necessário um </a:t>
            </a:r>
            <a:r>
              <a:rPr lang="pt-PT" dirty="0" err="1"/>
              <a:t>array</a:t>
            </a:r>
            <a:r>
              <a:rPr lang="pt-PT" dirty="0"/>
              <a:t> de sensores para detetarem a linha, através do contraste entre esta e o resto da superfície.</a:t>
            </a:r>
          </a:p>
          <a:p>
            <a:r>
              <a:rPr lang="pt-PT" dirty="0"/>
              <a:t>Usou-se o QTR-8A</a:t>
            </a:r>
          </a:p>
          <a:p>
            <a:r>
              <a:rPr lang="pt-PT" dirty="0"/>
              <a:t>8 sensores analógicos, cujo output é uma tensão de 0 a 5 V</a:t>
            </a:r>
          </a:p>
          <a:p>
            <a:r>
              <a:rPr lang="pt-PT" dirty="0"/>
              <a:t>Usados nos circuitos de seguidor de linha e máquina de estados.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289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Diogo</a:t>
            </a:r>
          </a:p>
          <a:p>
            <a:r>
              <a:rPr lang="pt-PT" dirty="0"/>
              <a:t>- REFERIR O QUE É CADA BLOCO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1442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Diogo</a:t>
            </a:r>
            <a:endParaRPr lang="pt-PT" dirty="0"/>
          </a:p>
          <a:p>
            <a:r>
              <a:rPr lang="pt-PT" dirty="0"/>
              <a:t>Fazer a ponte entres os 2 circuitos (Maquina de estados e controlo de velocidade dos motores)</a:t>
            </a:r>
          </a:p>
          <a:p>
            <a:r>
              <a:rPr lang="pt-PT" dirty="0"/>
              <a:t>4 entradas de IN – Sentido de rotação </a:t>
            </a:r>
          </a:p>
          <a:p>
            <a:r>
              <a:rPr lang="pt-PT" dirty="0"/>
              <a:t>2 entradas de EN – Controlo de velocidade</a:t>
            </a:r>
          </a:p>
          <a:p>
            <a:r>
              <a:rPr lang="pt-PT" dirty="0"/>
              <a:t>2 saídas para cada motor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611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1" dirty="0"/>
              <a:t>Duarte</a:t>
            </a:r>
          </a:p>
          <a:p>
            <a:r>
              <a:rPr lang="pt-PT" dirty="0"/>
              <a:t>2 Circuitos para cada motor – Entradas trocadas </a:t>
            </a:r>
          </a:p>
          <a:p>
            <a:r>
              <a:rPr lang="pt-PT" dirty="0"/>
              <a:t>Existem 5 estágios</a:t>
            </a:r>
          </a:p>
          <a:p>
            <a:r>
              <a:rPr lang="pt-PT" dirty="0"/>
              <a:t>Permite obter uma tensão de comando a partir da diferença entre as 2 entradas</a:t>
            </a:r>
          </a:p>
          <a:p>
            <a:endParaRPr lang="pt-PT" dirty="0"/>
          </a:p>
          <a:p>
            <a:r>
              <a:rPr lang="pt-PT" dirty="0"/>
              <a:t>….. Diferença das duas entradas.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641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PT" b="1" dirty="0"/>
              <a:t>Duarte</a:t>
            </a:r>
          </a:p>
          <a:p>
            <a:pPr marL="171450" indent="-171450">
              <a:buFontTx/>
              <a:buChar char="-"/>
            </a:pPr>
            <a:r>
              <a:rPr lang="pt-PT" dirty="0"/>
              <a:t>TL494</a:t>
            </a:r>
          </a:p>
          <a:p>
            <a:pPr marL="171450" indent="-171450">
              <a:buFontTx/>
              <a:buChar char="-"/>
            </a:pPr>
            <a:r>
              <a:rPr lang="pt-PT" dirty="0"/>
              <a:t>Proporcional</a:t>
            </a:r>
          </a:p>
          <a:p>
            <a:pPr marL="171450" indent="-171450">
              <a:buFontTx/>
              <a:buChar char="-"/>
            </a:pPr>
            <a:r>
              <a:rPr lang="pt-PT" dirty="0"/>
              <a:t>+ valor de entrada (</a:t>
            </a:r>
            <a:r>
              <a:rPr lang="pt-PT" dirty="0" err="1"/>
              <a:t>vcomando</a:t>
            </a:r>
            <a:r>
              <a:rPr lang="pt-PT" dirty="0"/>
              <a:t>) implica maior </a:t>
            </a:r>
            <a:r>
              <a:rPr lang="pt-PT" dirty="0" err="1"/>
              <a:t>duty</a:t>
            </a:r>
            <a:r>
              <a:rPr lang="pt-PT" dirty="0"/>
              <a:t> </a:t>
            </a:r>
            <a:r>
              <a:rPr lang="pt-PT" dirty="0" err="1"/>
              <a:t>cycle</a:t>
            </a:r>
            <a:r>
              <a:rPr lang="pt-PT" dirty="0"/>
              <a:t> de </a:t>
            </a:r>
            <a:r>
              <a:rPr lang="pt-PT" dirty="0" err="1"/>
              <a:t>saiada</a:t>
            </a:r>
            <a:r>
              <a:rPr lang="pt-PT" dirty="0"/>
              <a:t> implicando maior velocidade do motor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5937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Para controlar o estado de funcionamento do robô, foi necessária a criação de uma máquina de estados sequencial, síncrona. 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No diagrama, FW, que representa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forward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ou seja, para a frente, é igual aos valores de FWR e FWL. BW, que representa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backwards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ou seja, para trás, representa os valores de BWR e BWL.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Inicialmente, as saídas da máquina de estados estão a nível lógico baixo, logo o robô está parado. Após se pressionar o botão de pressão, existente na lateral do robô, a máquina de estados avança para o estado B, e o robô inicia o seu movimento, seguindo a linha preta assinalada no chão, com os dois motores a rodar no sentido horário. 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Quando 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sensores estiver posicionado sobre a linha de fim do trajeto, S1 e S8 estarão a nível lógico alto, e ocorrerá a transição para o estado “C”. Neste estado, o robô inicia a rotação para a esquerda e não transita de estado enquanto S1 e S8 estiverem a nível lógico alto, isto é, enquanto 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sensores estiver sobre a linha horizontal. 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Quando 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sensores sair desta, S1 e S8 estarão a nível lógico baixo, avançando para o estado “D”, no qual o robô continua a rotação, mantendo as suas saídas até que o sensor 5 esteja sobre a linha vertical, com S5 a nível lógico alto. - Assim posicionado, o robô volta ao estado inicial.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Uma melhoria para a máquina de estados foi encontrada tarde demais para a sua correção. Na realização dos ensaios experimentais encontrou-se um problema na componente mecânica do robô. Inicialmente o QTR estava situado na parte central do robô, e posteriormente foi colocado na sua dianteira. A máquina de estados foi adaptada para isso, no entanto, mais tarde, verificou-se que o estado D é desnecessário, bastaria utilizar S5 como condição de passagem do estado C para o estado A.  Este reparo não afeta em nada o funcionamento do circuito, no entanto poderá ser otimizado e tido em conta para uma produção em massa do AWR, visto que o número de componentes poderá ser menor.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3599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A seguinte figura apresenta o circuito da máquina de estados. Visto que as suas saídas dependem apenas do estado atual, é possível identificar os blocos de lógica existentes numa máquina de Moore. Entradas, a cor azul, ligam á lógica de entrada, a verde, e esta liga aos flip-flops, produzindo o estado atual. A lógica de saída gera as saídas usando o estado atual.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067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FRANCISCO</a:t>
            </a:r>
          </a:p>
          <a:p>
            <a:r>
              <a:rPr lang="pt-PT" dirty="0"/>
              <a:t>Tensões do circuito: +12V , -12V, +5V </a:t>
            </a:r>
          </a:p>
          <a:p>
            <a:r>
              <a:rPr lang="pt-PT" dirty="0"/>
              <a:t>Pilhas usadas</a:t>
            </a:r>
          </a:p>
          <a:p>
            <a:r>
              <a:rPr lang="pt-PT" dirty="0"/>
              <a:t>Usou –se BMS para: - proteção das pilhas e estabilidade da alimentação</a:t>
            </a:r>
          </a:p>
          <a:p>
            <a:r>
              <a:rPr lang="pt-PT" dirty="0"/>
              <a:t>Conversor (12-5) para alimentar circuito com a necessidade de 5V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8644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João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2623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err="1"/>
              <a:t>joao</a:t>
            </a:r>
            <a:endParaRPr lang="pt-PT" b="1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4076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João: - Apresentar a ordem da apresentação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9267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 err="1"/>
              <a:t>joao</a:t>
            </a:r>
            <a:endParaRPr lang="pt-PT" b="1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2922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Bruno</a:t>
            </a:r>
            <a:endParaRPr lang="pt-PT" dirty="0"/>
          </a:p>
          <a:p>
            <a:r>
              <a:rPr lang="pt-PT" dirty="0"/>
              <a:t>PADS </a:t>
            </a:r>
            <a:r>
              <a:rPr lang="pt-PT" dirty="0" err="1"/>
              <a:t>logic</a:t>
            </a:r>
            <a:r>
              <a:rPr lang="pt-PT" dirty="0"/>
              <a:t> esquemático, </a:t>
            </a:r>
            <a:r>
              <a:rPr lang="pt-PT" dirty="0" err="1"/>
              <a:t>Pads</a:t>
            </a:r>
            <a:r>
              <a:rPr lang="pt-PT" dirty="0"/>
              <a:t> layout </a:t>
            </a:r>
            <a:r>
              <a:rPr lang="pt-PT" dirty="0" err="1"/>
              <a:t>pcb</a:t>
            </a:r>
            <a:r>
              <a:rPr lang="pt-PT" dirty="0"/>
              <a:t>, </a:t>
            </a:r>
            <a:r>
              <a:rPr lang="pt-PT" dirty="0" err="1"/>
              <a:t>KiCad</a:t>
            </a:r>
            <a:r>
              <a:rPr lang="pt-PT" dirty="0"/>
              <a:t> 3D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 Condensadores de desacoplamento: - estabilidade </a:t>
            </a:r>
          </a:p>
          <a:p>
            <a:r>
              <a:rPr lang="pt-PT" dirty="0"/>
              <a:t>Condicionamento de Sinal:</a:t>
            </a:r>
          </a:p>
          <a:p>
            <a:pPr marL="171450" indent="-171450">
              <a:buFontTx/>
              <a:buChar char="-"/>
            </a:pPr>
            <a:r>
              <a:rPr lang="pt-PT" dirty="0"/>
              <a:t>Entradas de 12V e GND</a:t>
            </a:r>
          </a:p>
          <a:p>
            <a:pPr marL="171450" indent="-171450">
              <a:buFontTx/>
              <a:buChar char="-"/>
            </a:pPr>
            <a:r>
              <a:rPr lang="pt-PT" dirty="0" err="1"/>
              <a:t>Saida</a:t>
            </a:r>
            <a:r>
              <a:rPr lang="pt-PT" dirty="0"/>
              <a:t> 5V e </a:t>
            </a:r>
            <a:r>
              <a:rPr lang="pt-PT" dirty="0" err="1"/>
              <a:t>gnd</a:t>
            </a:r>
            <a:r>
              <a:rPr lang="pt-PT" dirty="0"/>
              <a:t> </a:t>
            </a:r>
          </a:p>
          <a:p>
            <a:pPr marL="171450" indent="-171450">
              <a:buFontTx/>
              <a:buChar char="-"/>
            </a:pPr>
            <a:r>
              <a:rPr lang="pt-PT" dirty="0"/>
              <a:t>entradas e saídas sensores 2 a 2.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0369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0" dirty="0"/>
              <a:t>Bruno</a:t>
            </a:r>
          </a:p>
          <a:p>
            <a:r>
              <a:rPr lang="pt-PT" dirty="0"/>
              <a:t>Controlo de velocidade dos motores e atuação dos sinais PWM:</a:t>
            </a:r>
          </a:p>
          <a:p>
            <a:pPr marL="171450" indent="-171450">
              <a:buFontTx/>
              <a:buChar char="-"/>
            </a:pPr>
            <a:r>
              <a:rPr lang="pt-PT" dirty="0"/>
              <a:t>Entradas de 12V, -12, 5 e </a:t>
            </a:r>
            <a:r>
              <a:rPr lang="pt-PT" dirty="0" err="1"/>
              <a:t>gnd</a:t>
            </a:r>
            <a:endParaRPr lang="pt-PT" dirty="0"/>
          </a:p>
          <a:p>
            <a:pPr marL="171450" indent="-171450">
              <a:buFontTx/>
              <a:buChar char="-"/>
            </a:pPr>
            <a:r>
              <a:rPr lang="pt-PT" dirty="0"/>
              <a:t>Entradas dos sinais condicionados dos sensores (3 e 6)</a:t>
            </a:r>
          </a:p>
          <a:p>
            <a:pPr marL="171450" indent="-171450">
              <a:buFontTx/>
              <a:buChar char="-"/>
            </a:pPr>
            <a:r>
              <a:rPr lang="pt-PT" dirty="0"/>
              <a:t>Saídas para o driver com um PWM. (0-5V)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9720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Bruno</a:t>
            </a:r>
          </a:p>
          <a:p>
            <a:r>
              <a:rPr lang="pt-PT" dirty="0"/>
              <a:t>Condicionamento do </a:t>
            </a:r>
            <a:r>
              <a:rPr lang="pt-PT" dirty="0" err="1"/>
              <a:t>botao</a:t>
            </a:r>
            <a:r>
              <a:rPr lang="pt-PT" dirty="0"/>
              <a:t> e maquina de estados:</a:t>
            </a:r>
          </a:p>
          <a:p>
            <a:pPr marL="171450" indent="-171450">
              <a:buFontTx/>
              <a:buChar char="-"/>
            </a:pPr>
            <a:r>
              <a:rPr lang="pt-PT" dirty="0"/>
              <a:t>Alimentação de +5v, </a:t>
            </a:r>
            <a:r>
              <a:rPr lang="pt-PT" dirty="0" err="1"/>
              <a:t>gnd</a:t>
            </a:r>
            <a:endParaRPr lang="pt-PT" dirty="0"/>
          </a:p>
          <a:p>
            <a:pPr marL="171450" indent="-171450">
              <a:buFontTx/>
              <a:buChar char="-"/>
            </a:pPr>
            <a:r>
              <a:rPr lang="pt-PT" dirty="0"/>
              <a:t>Entradas dos sinais condicionados dos sensores (1,5 e 8 e </a:t>
            </a:r>
            <a:r>
              <a:rPr lang="pt-PT" dirty="0" err="1"/>
              <a:t>Botao</a:t>
            </a:r>
            <a:r>
              <a:rPr lang="pt-PT" dirty="0"/>
              <a:t>)</a:t>
            </a:r>
          </a:p>
          <a:p>
            <a:pPr marL="171450" indent="-171450">
              <a:buFontTx/>
              <a:buChar char="-"/>
            </a:pPr>
            <a:r>
              <a:rPr lang="pt-PT" dirty="0"/>
              <a:t>Saídas para o driver (IN) para o controlo do sentido de rotação dos motores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0959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Francisco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DESENHO e 3D - </a:t>
            </a:r>
            <a:r>
              <a:rPr lang="pt-PT" b="1" dirty="0" err="1"/>
              <a:t>Autocad</a:t>
            </a:r>
            <a:endParaRPr lang="pt-PT" b="1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9623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Francisco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5664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Francisco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6861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Francisco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9663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Francisco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5143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Tomás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2763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Francisco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26697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Tomás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51159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Tomás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4815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Tomás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4213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Diogo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82711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Diogo</a:t>
            </a:r>
          </a:p>
          <a:p>
            <a:r>
              <a:rPr lang="pt-PT" dirty="0"/>
              <a:t>Autonomia é o tempo útil dos funcionamento: motores sempre a rodar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83164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Diogo</a:t>
            </a:r>
          </a:p>
          <a:p>
            <a:r>
              <a:rPr lang="pt-PT" dirty="0"/>
              <a:t>Realçar preço total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01752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Diogo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64947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Diogo</a:t>
            </a:r>
          </a:p>
          <a:p>
            <a:r>
              <a:rPr lang="pt-PT" dirty="0"/>
              <a:t>Realçar as baterias – componente com tempo de vida + curto</a:t>
            </a:r>
          </a:p>
          <a:p>
            <a:r>
              <a:rPr lang="pt-PT" dirty="0"/>
              <a:t>…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66383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Duarte</a:t>
            </a:r>
          </a:p>
          <a:p>
            <a:r>
              <a:rPr lang="pt-PT" dirty="0"/>
              <a:t>A madeira usada para isolar os circuitos eletrónicos da armadura do robô é considerada um material comburente e inflamável</a:t>
            </a:r>
          </a:p>
          <a:p>
            <a:r>
              <a:rPr lang="pt-PT" dirty="0"/>
              <a:t>Os condensadores eletrolíticos são componentes inflamáveis, explosivos, tóxicos e perigosos para o ambiente.</a:t>
            </a:r>
          </a:p>
          <a:p>
            <a:r>
              <a:rPr lang="pt-PT" dirty="0"/>
              <a:t>As baterias podem ser, ainda, elementos corrosivos e comburentes. Alem dos mencionados nos condensadores. </a:t>
            </a:r>
          </a:p>
          <a:p>
            <a:r>
              <a:rPr lang="pt-PT" dirty="0"/>
              <a:t>O equipamento é um dispositivo sensível à eletricidade estática o que significa que possui componentes que podem ser danificados por cargas elétricas estáticas que se acumulam em pessoas, ferramentas e outros materiais não condutores. Se o utilizador violar o encapsulamento do produto, poderá representar perigos para este ou uma avaria no produto </a:t>
            </a:r>
          </a:p>
          <a:p>
            <a:r>
              <a:rPr lang="pt-PT" dirty="0"/>
              <a:t>O robô será constituído por circuitos e componentes eletrónicos que não podem ser enviados para o lixo doméstico. Estes devem ser encaminhados para locais próprios de reciclagem.</a:t>
            </a:r>
          </a:p>
          <a:p>
            <a:r>
              <a:rPr lang="pt-PT" dirty="0"/>
              <a:t>O robô não deverá estar exposto a qualquer condição ambiental extrema.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6666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pt-PT" sz="1800" b="1" dirty="0">
                <a:effectLst/>
                <a:latin typeface="NewsGot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João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pt-PT" sz="1800" dirty="0">
                <a:effectLst/>
                <a:latin typeface="NewsGot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Uma vez que este projeto serve fins académicos, ou seja, tem o propósito de validar conceitos, não foi implementado um sistema de deteção de obstáculos. Assim, o primeiro ponto não é cumprido, pelo que o certificado CE não poderá ser atribuído ao AWR.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2036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Francisco</a:t>
            </a:r>
          </a:p>
          <a:p>
            <a:pPr marL="171450" indent="-171450">
              <a:buFontTx/>
              <a:buChar char="-"/>
            </a:pPr>
            <a:r>
              <a:rPr lang="pt-PT" dirty="0"/>
              <a:t>Apresentação da situação atual</a:t>
            </a:r>
          </a:p>
          <a:p>
            <a:pPr marL="171450" indent="-171450">
              <a:buFontTx/>
              <a:buChar char="-"/>
            </a:pPr>
            <a:r>
              <a:rPr lang="pt-PT" dirty="0"/>
              <a:t>Falar do gráfico</a:t>
            </a:r>
          </a:p>
          <a:p>
            <a:pPr marL="171450" indent="-171450">
              <a:buFontTx/>
              <a:buChar char="-"/>
            </a:pPr>
            <a:r>
              <a:rPr lang="pt-PT" dirty="0"/>
              <a:t>Referir os problemas devido à situação atual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9654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Bruno</a:t>
            </a:r>
          </a:p>
          <a:p>
            <a:r>
              <a:rPr lang="pt-PT" b="1" dirty="0"/>
              <a:t>..algumas conclusões do projeto -&gt;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3178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Bruno</a:t>
            </a:r>
          </a:p>
          <a:p>
            <a:r>
              <a:rPr lang="pt-PT" dirty="0"/>
              <a:t>Poderiam ser implementadas:</a:t>
            </a:r>
          </a:p>
          <a:p>
            <a:r>
              <a:rPr lang="pt-PT" dirty="0"/>
              <a:t>-Deteção de Obstáculos</a:t>
            </a:r>
          </a:p>
          <a:p>
            <a:r>
              <a:rPr lang="pt-PT" dirty="0"/>
              <a:t>-Células de Carga</a:t>
            </a:r>
          </a:p>
          <a:p>
            <a:r>
              <a:rPr lang="pt-PT" dirty="0"/>
              <a:t>-Estação de Carregamento</a:t>
            </a:r>
          </a:p>
          <a:p>
            <a:endParaRPr lang="pt-PT" dirty="0"/>
          </a:p>
          <a:p>
            <a:r>
              <a:rPr lang="pt-PT" dirty="0" err="1"/>
              <a:t>Razao</a:t>
            </a:r>
            <a:r>
              <a:rPr lang="pt-PT" dirty="0"/>
              <a:t> por não implementar:</a:t>
            </a:r>
          </a:p>
          <a:p>
            <a:r>
              <a:rPr lang="pt-PT" dirty="0"/>
              <a:t>-economicamente inviável</a:t>
            </a:r>
          </a:p>
          <a:p>
            <a:r>
              <a:rPr lang="pt-PT" dirty="0"/>
              <a:t>-tempo</a:t>
            </a:r>
          </a:p>
          <a:p>
            <a:r>
              <a:rPr lang="pt-PT" dirty="0"/>
              <a:t>-contexto académico – validar conceito</a:t>
            </a:r>
          </a:p>
          <a:p>
            <a:r>
              <a:rPr lang="pt-PT" dirty="0"/>
              <a:t>-mais fácil com circuito digitais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92879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Bruno</a:t>
            </a:r>
          </a:p>
          <a:p>
            <a:r>
              <a:rPr lang="pt-PT" dirty="0"/>
              <a:t>Com o micro manteríamos o mesma finalidade de produto (protótipo) mas podemos fazer uso de novas tecnologias:</a:t>
            </a:r>
          </a:p>
          <a:p>
            <a:pPr marL="171450" indent="-171450">
              <a:buFontTx/>
              <a:buChar char="-"/>
            </a:pPr>
            <a:r>
              <a:rPr lang="pt-PT" dirty="0"/>
              <a:t>Uso por controlo remoto por uma aplicação (Bluetooth)</a:t>
            </a:r>
          </a:p>
          <a:p>
            <a:pPr marL="171450" indent="-171450">
              <a:buFontTx/>
              <a:buChar char="-"/>
            </a:pPr>
            <a:r>
              <a:rPr lang="pt-PT" dirty="0"/>
              <a:t>Rotas predefinidas</a:t>
            </a:r>
          </a:p>
          <a:p>
            <a:pPr marL="171450" indent="-171450">
              <a:buFontTx/>
              <a:buChar char="-"/>
            </a:pPr>
            <a:r>
              <a:rPr lang="pt-PT" dirty="0"/>
              <a:t>Seguidor de linha na mesma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14557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Bruno</a:t>
            </a:r>
          </a:p>
          <a:p>
            <a:r>
              <a:rPr lang="pt-PT" dirty="0"/>
              <a:t>Como trabalhamos todos juntos e em grupo temos despendido por cada um o mesmo. </a:t>
            </a:r>
          </a:p>
          <a:p>
            <a:endParaRPr lang="pt-PT" dirty="0"/>
          </a:p>
          <a:p>
            <a:r>
              <a:rPr lang="pt-PT" strike="sngStrike" dirty="0"/>
              <a:t>-demonstra união, disciplina e empenho do grupo.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67680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João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07891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João</a:t>
            </a:r>
          </a:p>
          <a:p>
            <a:r>
              <a:rPr lang="pt-PT" dirty="0"/>
              <a:t>Estão aqui apresentadas as referencia para imagens ou textos apresentados ao longo dos diapositivos.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34853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João</a:t>
            </a:r>
          </a:p>
          <a:p>
            <a:r>
              <a:rPr lang="pt-PT" dirty="0"/>
              <a:t>Encerramos assim a nossa apresentação, estando agora disponíveis para o esclarecimento de duvidas. </a:t>
            </a:r>
          </a:p>
          <a:p>
            <a:r>
              <a:rPr lang="pt-PT" dirty="0"/>
              <a:t>Obrigado pela vossa atenção.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0629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Francisco</a:t>
            </a:r>
          </a:p>
          <a:p>
            <a:pPr marL="0" indent="0">
              <a:buFontTx/>
              <a:buNone/>
            </a:pPr>
            <a:endParaRPr lang="pt-PT" dirty="0"/>
          </a:p>
          <a:p>
            <a:pPr marL="0" indent="0">
              <a:buFontTx/>
              <a:buNone/>
            </a:pPr>
            <a:r>
              <a:rPr lang="pt-PT" dirty="0"/>
              <a:t>- Possíveis ideias para melhorar</a:t>
            </a:r>
          </a:p>
          <a:p>
            <a:pPr marL="171450" indent="-171450">
              <a:buFontTx/>
              <a:buChar char="-"/>
            </a:pPr>
            <a:r>
              <a:rPr lang="pt-PT" dirty="0"/>
              <a:t>Tais ideias podem ser aplicadas durante o confinamento e em outros contextos</a:t>
            </a:r>
          </a:p>
          <a:p>
            <a:pPr marL="0" indent="0">
              <a:buFontTx/>
              <a:buNone/>
            </a:pPr>
            <a:r>
              <a:rPr lang="pt-PT" dirty="0"/>
              <a:t>	- ambiente hospitalar ou domiciliar</a:t>
            </a:r>
          </a:p>
          <a:p>
            <a:pPr marL="0" indent="0">
              <a:buFontTx/>
              <a:buNone/>
            </a:pPr>
            <a:r>
              <a:rPr lang="pt-PT" dirty="0"/>
              <a:t>	- ambiente industrial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  A nossa ideia foi desenvolver um robô capaz de fornecer bens essenciais a um paciente</a:t>
            </a:r>
          </a:p>
          <a:p>
            <a:pPr marL="171450" indent="-171450">
              <a:buFontTx/>
              <a:buChar char="-"/>
            </a:pP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Proporciona diminuição de contactos interpessoais Recentemente (2020) foi visto o aparecimento de vários equipamentos com objetivo semelhante Caso do </a:t>
            </a:r>
            <a:r>
              <a:rPr lang="pt-PT" b="0" i="0" dirty="0" err="1">
                <a:solidFill>
                  <a:srgbClr val="DCDDDE"/>
                </a:solidFill>
                <a:effectLst/>
                <a:latin typeface="Whitney"/>
              </a:rPr>
              <a:t>little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r>
              <a:rPr lang="pt-PT" b="0" i="0" dirty="0" err="1">
                <a:solidFill>
                  <a:srgbClr val="DCDDDE"/>
                </a:solidFill>
                <a:effectLst/>
                <a:latin typeface="Whitney"/>
              </a:rPr>
              <a:t>peanut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 Entre outros…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4477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Francisco</a:t>
            </a:r>
          </a:p>
          <a:p>
            <a:r>
              <a:rPr lang="pt-PT" dirty="0"/>
              <a:t>-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Foi implementado um sistema de seguidor de linha – linha preta, indicadora do percurso a realizar </a:t>
            </a:r>
          </a:p>
          <a:p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-Superfície em cima para transportar alimentos ou bens essenciais </a:t>
            </a:r>
          </a:p>
          <a:p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-Escolheu-se o nome AWR-19 – </a:t>
            </a:r>
            <a:r>
              <a:rPr lang="pt-PT" b="0" i="0" dirty="0" err="1">
                <a:solidFill>
                  <a:srgbClr val="DCDDDE"/>
                </a:solidFill>
                <a:effectLst/>
                <a:latin typeface="Whitney"/>
              </a:rPr>
              <a:t>Analog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r>
              <a:rPr lang="pt-PT" b="0" i="0" dirty="0" err="1">
                <a:solidFill>
                  <a:srgbClr val="DCDDDE"/>
                </a:solidFill>
                <a:effectLst/>
                <a:latin typeface="Whitney"/>
              </a:rPr>
              <a:t>Waiter</a:t>
            </a:r>
            <a:r>
              <a:rPr lang="pt-PT" b="0" i="0" dirty="0">
                <a:solidFill>
                  <a:srgbClr val="DCDDDE"/>
                </a:solidFill>
                <a:effectLst/>
                <a:latin typeface="Whitney"/>
              </a:rPr>
              <a:t> Robot: Robô empregado de mesa analógico, dedicado à Covid-19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5448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600" b="1" dirty="0"/>
              <a:t>Bruno</a:t>
            </a:r>
          </a:p>
          <a:p>
            <a:r>
              <a:rPr lang="pt-PT" dirty="0"/>
              <a:t>Planeamento inicial:</a:t>
            </a:r>
          </a:p>
          <a:p>
            <a:r>
              <a:rPr lang="pt-PT" dirty="0"/>
              <a:t>Etapa 0: discussão de ideias sobre os trabalhos a serem realizados</a:t>
            </a:r>
          </a:p>
          <a:p>
            <a:r>
              <a:rPr lang="pt-PT" dirty="0"/>
              <a:t>Etapa 1: acerto da descrição e especificações do AWR</a:t>
            </a:r>
          </a:p>
          <a:p>
            <a:r>
              <a:rPr lang="pt-PT" dirty="0"/>
              <a:t>Etapa 2: Desenho, conceção e validação do AWR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7681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Bruno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 Planeamento alterado devido ás medidas de afastamento social: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 Etapa 2: Supressão dos ensaios experimentais. Maior cuidado no estudo da fiabilidade, certificação e segurança do equipamento.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4477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Diogo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717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ângulo 2"/>
          <p:cNvSpPr/>
          <p:nvPr userDrawn="1"/>
        </p:nvSpPr>
        <p:spPr>
          <a:xfrm>
            <a:off x="10739966" y="9112"/>
            <a:ext cx="1440047" cy="9716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13479" y="1916378"/>
            <a:ext cx="25295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Escola de Engenharia</a:t>
            </a:r>
            <a:endParaRPr lang="pt-PT" sz="20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82469" y="2273274"/>
            <a:ext cx="47112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Departamento</a:t>
            </a:r>
            <a:r>
              <a:rPr lang="pt-PT" sz="1700" b="1" dirty="0">
                <a:solidFill>
                  <a:srgbClr val="7F7F7F"/>
                </a:solidFill>
                <a:latin typeface="Trebuchet MS" pitchFamily="34" charset="0"/>
              </a:rPr>
              <a:t> </a:t>
            </a:r>
            <a:r>
              <a:rPr lang="pt-PT" sz="2000" b="1" dirty="0">
                <a:solidFill>
                  <a:srgbClr val="7F7F7F"/>
                </a:solidFill>
                <a:latin typeface="Trebuchet MS" pitchFamily="34" charset="0"/>
              </a:rPr>
              <a:t>de Electrónica Industrial</a:t>
            </a:r>
            <a:endParaRPr lang="pt-PT" sz="1700" dirty="0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560693"/>
            <a:ext cx="331470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55"/>
          <a:stretch/>
        </p:blipFill>
        <p:spPr bwMode="auto">
          <a:xfrm>
            <a:off x="4727849" y="564226"/>
            <a:ext cx="3672408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 descr="foto_UM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97" y="4930991"/>
            <a:ext cx="5521291" cy="189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aixaDeTexto 13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8" name="Rectângulo 7"/>
          <p:cNvSpPr/>
          <p:nvPr userDrawn="1"/>
        </p:nvSpPr>
        <p:spPr>
          <a:xfrm>
            <a:off x="54592" y="30976"/>
            <a:ext cx="1208505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9" name="Rectangle 6"/>
          <p:cNvSpPr>
            <a:spLocks noChangeArrowheads="1"/>
          </p:cNvSpPr>
          <p:nvPr userDrawn="1"/>
        </p:nvSpPr>
        <p:spPr bwMode="auto">
          <a:xfrm>
            <a:off x="396048" y="173832"/>
            <a:ext cx="113888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pt-PT" sz="1900" b="1" dirty="0">
                <a:solidFill>
                  <a:srgbClr val="006D91"/>
                </a:solidFill>
                <a:latin typeface="Trebuchet MS" pitchFamily="34" charset="0"/>
              </a:rPr>
              <a:t>MIEEIC</a:t>
            </a:r>
            <a:r>
              <a:rPr lang="pt-PT" sz="1900" b="1" baseline="0" dirty="0">
                <a:solidFill>
                  <a:srgbClr val="006D91"/>
                </a:solidFill>
                <a:latin typeface="Trebuchet MS" pitchFamily="34" charset="0"/>
              </a:rPr>
              <a:t> – </a:t>
            </a:r>
            <a:r>
              <a:rPr lang="pt-PT" sz="1900" b="1" dirty="0">
                <a:solidFill>
                  <a:srgbClr val="006D91"/>
                </a:solidFill>
                <a:latin typeface="Trebuchet MS" pitchFamily="34" charset="0"/>
              </a:rPr>
              <a:t>LPI</a:t>
            </a:r>
            <a:r>
              <a:rPr lang="pt-PT" sz="1900" b="1" baseline="0" dirty="0">
                <a:solidFill>
                  <a:srgbClr val="006D91"/>
                </a:solidFill>
                <a:latin typeface="Trebuchet MS" pitchFamily="34" charset="0"/>
              </a:rPr>
              <a:t> I</a:t>
            </a:r>
            <a:endParaRPr lang="pt-PT" sz="1900" b="1" dirty="0">
              <a:solidFill>
                <a:srgbClr val="98BD3B"/>
              </a:solidFill>
              <a:latin typeface="Trebuchet MS" pitchFamily="34" charset="0"/>
            </a:endParaRPr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4"/>
          <a:stretch/>
        </p:blipFill>
        <p:spPr bwMode="auto">
          <a:xfrm>
            <a:off x="9912424" y="570134"/>
            <a:ext cx="1872499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35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11" y="1207293"/>
            <a:ext cx="11151029" cy="5078610"/>
          </a:xfrm>
        </p:spPr>
        <p:txBody>
          <a:bodyPr/>
          <a:lstStyle>
            <a:lvl1pPr>
              <a:defRPr>
                <a:solidFill>
                  <a:srgbClr val="016E8C"/>
                </a:solidFill>
              </a:defRPr>
            </a:lvl1pPr>
            <a:lvl2pPr>
              <a:defRPr>
                <a:solidFill>
                  <a:srgbClr val="016E8C"/>
                </a:solidFill>
              </a:defRPr>
            </a:lvl2pPr>
            <a:lvl3pPr>
              <a:defRPr>
                <a:solidFill>
                  <a:srgbClr val="016E8C"/>
                </a:solidFill>
              </a:defRPr>
            </a:lvl3pPr>
            <a:lvl4pPr>
              <a:defRPr>
                <a:solidFill>
                  <a:srgbClr val="016E8C"/>
                </a:solidFill>
              </a:defRPr>
            </a:lvl4pPr>
            <a:lvl5pPr>
              <a:defRPr>
                <a:solidFill>
                  <a:srgbClr val="016E8C"/>
                </a:solidFill>
              </a:defRPr>
            </a:lvl5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11" y="1196752"/>
            <a:ext cx="5427768" cy="5112568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11" y="1207294"/>
            <a:ext cx="5472608" cy="510202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11" y="1011792"/>
            <a:ext cx="11151029" cy="5441544"/>
          </a:xfrm>
        </p:spPr>
        <p:txBody>
          <a:bodyPr/>
          <a:lstStyle>
            <a:lvl1pPr>
              <a:defRPr>
                <a:solidFill>
                  <a:srgbClr val="006D91"/>
                </a:solidFill>
              </a:defRPr>
            </a:lvl1pPr>
            <a:lvl2pPr>
              <a:defRPr>
                <a:solidFill>
                  <a:srgbClr val="006D91"/>
                </a:solidFill>
              </a:defRPr>
            </a:lvl2pPr>
            <a:lvl3pPr>
              <a:defRPr>
                <a:solidFill>
                  <a:srgbClr val="006D91"/>
                </a:solidFill>
              </a:defRPr>
            </a:lvl3pPr>
            <a:lvl4pPr>
              <a:defRPr>
                <a:solidFill>
                  <a:srgbClr val="006D91"/>
                </a:solidFill>
              </a:defRPr>
            </a:lvl4pPr>
            <a:lvl5pPr>
              <a:defRPr>
                <a:solidFill>
                  <a:srgbClr val="006D9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434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dirty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1207293"/>
            <a:ext cx="11380429" cy="539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n-US" dirty="0"/>
          </a:p>
        </p:txBody>
      </p:sp>
      <p:pic>
        <p:nvPicPr>
          <p:cNvPr id="13" name="Picture 5" descr="u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176" y="0"/>
            <a:ext cx="1429824" cy="8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1998912" y="167593"/>
            <a:ext cx="8412544" cy="2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pt-PT" sz="1600" b="1" dirty="0">
                <a:solidFill>
                  <a:srgbClr val="006D91"/>
                </a:solidFill>
                <a:latin typeface="Trebuchet MS" pitchFamily="34" charset="0"/>
              </a:rPr>
              <a:t>MIEEIC</a:t>
            </a:r>
            <a:r>
              <a:rPr lang="pt-PT" sz="1600" b="1" baseline="0" dirty="0">
                <a:solidFill>
                  <a:srgbClr val="006D91"/>
                </a:solidFill>
                <a:latin typeface="Trebuchet MS" pitchFamily="34" charset="0"/>
              </a:rPr>
              <a:t> – </a:t>
            </a:r>
            <a:r>
              <a:rPr lang="pt-PT" sz="1600" b="1" dirty="0">
                <a:solidFill>
                  <a:srgbClr val="006D91"/>
                </a:solidFill>
                <a:latin typeface="Trebuchet MS" pitchFamily="34" charset="0"/>
              </a:rPr>
              <a:t>LPI</a:t>
            </a:r>
            <a:r>
              <a:rPr lang="pt-PT" sz="1600" b="1" baseline="0" dirty="0">
                <a:solidFill>
                  <a:srgbClr val="006D91"/>
                </a:solidFill>
                <a:latin typeface="Trebuchet MS" pitchFamily="34" charset="0"/>
              </a:rPr>
              <a:t> I</a:t>
            </a:r>
            <a:endParaRPr lang="pt-PT" sz="1600" b="1" dirty="0">
              <a:solidFill>
                <a:srgbClr val="98BD3B"/>
              </a:solidFill>
              <a:latin typeface="Trebuchet MS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0" r:id="rId2"/>
    <p:sldLayoutId id="2147483652" r:id="rId3"/>
    <p:sldLayoutId id="2147483654" r:id="rId4"/>
  </p:sldLayoutIdLst>
  <p:hf hdr="0" ftr="0" dt="0"/>
  <p:txStyles>
    <p:titleStyle>
      <a:lvl1pPr marL="0" algn="ctr" defTabSz="914400" rtl="0" eaLnBrk="1" latinLnBrk="0" hangingPunct="1">
        <a:spcBef>
          <a:spcPct val="0"/>
        </a:spcBef>
        <a:buNone/>
        <a:defRPr lang="en-US" sz="2600" b="1" kern="1200" cap="small" baseline="0" dirty="0">
          <a:solidFill>
            <a:schemeClr val="bg1"/>
          </a:solidFill>
          <a:latin typeface="+mn-lt"/>
          <a:ea typeface="+mn-ea"/>
          <a:cs typeface="+mn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1pPr>
      <a:lvl2pPr marL="540000" indent="-2160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2pPr>
      <a:lvl3pPr marL="1080000" indent="-285750" algn="l" defTabSz="914400" rtl="0" eaLnBrk="1" latinLnBrk="0" hangingPunct="1">
        <a:spcBef>
          <a:spcPct val="20000"/>
        </a:spcBef>
        <a:buFont typeface="Wingdings" pitchFamily="2" charset="2"/>
        <a:buChar char="ü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6.wdp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8.wdp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microsoft.com/office/2007/relationships/hdphoto" Target="../media/hdphoto9.wdp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/>
          </p:cNvSpPr>
          <p:nvPr/>
        </p:nvSpPr>
        <p:spPr>
          <a:xfrm>
            <a:off x="3071664" y="3345117"/>
            <a:ext cx="2664296" cy="1512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Bruno Silva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Diogo Fernandes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Duarte Rodrigues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Francisco Salgado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João Miranda</a:t>
            </a:r>
          </a:p>
          <a:p>
            <a:pPr algn="ctr">
              <a:lnSpc>
                <a:spcPts val="2000"/>
              </a:lnSpc>
            </a:pPr>
            <a:r>
              <a:rPr lang="pt-PT" sz="2000" b="1" dirty="0">
                <a:solidFill>
                  <a:srgbClr val="0B666B"/>
                </a:solidFill>
              </a:rPr>
              <a:t>José Abreu</a:t>
            </a:r>
          </a:p>
          <a:p>
            <a:pPr algn="ctr">
              <a:lnSpc>
                <a:spcPts val="2000"/>
              </a:lnSpc>
            </a:pPr>
            <a:endParaRPr lang="pt-PT" sz="2000" b="1" dirty="0">
              <a:solidFill>
                <a:srgbClr val="0B666B"/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2054983" y="2636912"/>
            <a:ext cx="8069698" cy="708205"/>
          </a:xfrm>
          <a:prstGeom prst="rect">
            <a:avLst/>
          </a:prstGeom>
          <a:noFill/>
          <a:ln w="63500">
            <a:solidFill>
              <a:srgbClr val="046C8E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4000"/>
              </a:lnSpc>
            </a:pPr>
            <a:r>
              <a:rPr lang="pt-PT" sz="2400" b="1" dirty="0" err="1"/>
              <a:t>Analog</a:t>
            </a:r>
            <a:r>
              <a:rPr lang="pt-PT" sz="2400" b="1" dirty="0"/>
              <a:t> </a:t>
            </a:r>
            <a:r>
              <a:rPr lang="pt-PT" sz="2400" b="1" dirty="0" err="1"/>
              <a:t>Waiter</a:t>
            </a:r>
            <a:r>
              <a:rPr lang="pt-PT" sz="2400" b="1" dirty="0"/>
              <a:t> Robot – 19 (AWR-19)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9408368" y="5373216"/>
            <a:ext cx="2236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solidFill>
                  <a:srgbClr val="016E8C"/>
                </a:solidFill>
              </a:rPr>
              <a:t>Universidade do Minho</a:t>
            </a:r>
          </a:p>
          <a:p>
            <a:pPr algn="ctr"/>
            <a:r>
              <a:rPr lang="pt-PT" sz="1600" b="1" dirty="0">
                <a:solidFill>
                  <a:srgbClr val="016E8C"/>
                </a:solidFill>
              </a:rPr>
              <a:t>Campus de Azurém, Guimarães</a:t>
            </a:r>
          </a:p>
          <a:p>
            <a:pPr algn="ctr"/>
            <a:r>
              <a:rPr lang="pt-PT" sz="1600" b="1" dirty="0">
                <a:solidFill>
                  <a:srgbClr val="016E8C"/>
                </a:solidFill>
              </a:rPr>
              <a:t>12 de fevereiro de 2021 </a:t>
            </a:r>
          </a:p>
        </p:txBody>
      </p:sp>
      <p:sp>
        <p:nvSpPr>
          <p:cNvPr id="7" name="TextBox 5"/>
          <p:cNvSpPr txBox="1">
            <a:spLocks/>
          </p:cNvSpPr>
          <p:nvPr/>
        </p:nvSpPr>
        <p:spPr>
          <a:xfrm>
            <a:off x="479376" y="5373216"/>
            <a:ext cx="2304256" cy="1077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ts val="2000"/>
              </a:lnSpc>
            </a:pPr>
            <a:r>
              <a:rPr lang="pt-PT" sz="1400" b="1" dirty="0">
                <a:solidFill>
                  <a:srgbClr val="98BD3B"/>
                </a:solidFill>
              </a:rPr>
              <a:t>Orientador:</a:t>
            </a:r>
          </a:p>
          <a:p>
            <a:pPr>
              <a:lnSpc>
                <a:spcPts val="2000"/>
              </a:lnSpc>
            </a:pPr>
            <a:r>
              <a:rPr lang="pt-PT" sz="1400" b="1" dirty="0">
                <a:solidFill>
                  <a:srgbClr val="0B666B"/>
                </a:solidFill>
              </a:rPr>
              <a:t>Professor Luís Barros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5"/>
          <p:cNvSpPr txBox="1">
            <a:spLocks/>
          </p:cNvSpPr>
          <p:nvPr/>
        </p:nvSpPr>
        <p:spPr>
          <a:xfrm>
            <a:off x="5553910" y="3326725"/>
            <a:ext cx="3990469" cy="16206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a88289@alunos.uminho.pt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a88262@alunos.uminho.pt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a88259@alunos.uminho.pt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a88231@alunos.uminho.pt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a88237@alunos.uminho.pt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 dirty="0">
                <a:solidFill>
                  <a:srgbClr val="98BD3B"/>
                </a:solidFill>
              </a:rPr>
              <a:t>a88218@alunos.uminho.pt</a:t>
            </a: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pPr algn="ctr">
              <a:lnSpc>
                <a:spcPts val="2000"/>
              </a:lnSpc>
            </a:pPr>
            <a:endParaRPr lang="pt-PT" sz="1600" b="1" dirty="0">
              <a:solidFill>
                <a:srgbClr val="98BD3B"/>
              </a:solidFill>
            </a:endParaRPr>
          </a:p>
          <a:p>
            <a:endParaRPr lang="pt-P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01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5088126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Visão Geral do Produto – </a:t>
            </a:r>
            <a:r>
              <a:rPr lang="pt-PT" sz="2000" i="1" dirty="0" err="1">
                <a:solidFill>
                  <a:srgbClr val="016E8C"/>
                </a:solidFill>
              </a:rPr>
              <a:t>Array</a:t>
            </a:r>
            <a:r>
              <a:rPr lang="pt-PT" sz="2000" dirty="0">
                <a:solidFill>
                  <a:srgbClr val="016E8C"/>
                </a:solidFill>
              </a:rPr>
              <a:t> de sensores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539FC41-475A-4C92-8FF5-A11757B9F02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97625" y="3909527"/>
            <a:ext cx="8329709" cy="1823729"/>
          </a:xfrm>
          <a:prstGeom prst="rect">
            <a:avLst/>
          </a:prstGeom>
          <a:noFill/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4CA7CB28-9BC7-48CB-97C9-8778D8E211E7}"/>
              </a:ext>
            </a:extLst>
          </p:cNvPr>
          <p:cNvGrpSpPr/>
          <p:nvPr/>
        </p:nvGrpSpPr>
        <p:grpSpPr>
          <a:xfrm>
            <a:off x="7032104" y="2198497"/>
            <a:ext cx="1162800" cy="1605570"/>
            <a:chOff x="7032104" y="2198497"/>
            <a:chExt cx="1162800" cy="1605570"/>
          </a:xfrm>
        </p:grpSpPr>
        <p:sp>
          <p:nvSpPr>
            <p:cNvPr id="28" name="Retângulo arredondado 6">
              <a:extLst>
                <a:ext uri="{FF2B5EF4-FFF2-40B4-BE49-F238E27FC236}">
                  <a16:creationId xmlns:a16="http://schemas.microsoft.com/office/drawing/2014/main" id="{0D754F46-8782-47E1-9BCF-0796509DE76A}"/>
                </a:ext>
              </a:extLst>
            </p:cNvPr>
            <p:cNvSpPr/>
            <p:nvPr/>
          </p:nvSpPr>
          <p:spPr>
            <a:xfrm>
              <a:off x="7032104" y="2198497"/>
              <a:ext cx="1162800" cy="923330"/>
            </a:xfrm>
            <a:prstGeom prst="roundRect">
              <a:avLst/>
            </a:prstGeom>
            <a:solidFill>
              <a:srgbClr val="962118"/>
            </a:solidFill>
            <a:ln w="38100">
              <a:solidFill>
                <a:srgbClr val="9621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bg1"/>
                  </a:solidFill>
                </a:rPr>
                <a:t>Seguidor de</a:t>
              </a:r>
            </a:p>
            <a:p>
              <a:pPr algn="ctr"/>
              <a:r>
                <a:rPr lang="pt-PT" dirty="0">
                  <a:solidFill>
                    <a:schemeClr val="bg1"/>
                  </a:solidFill>
                </a:rPr>
                <a:t>Linha</a:t>
              </a:r>
            </a:p>
          </p:txBody>
        </p:sp>
        <p:cxnSp>
          <p:nvCxnSpPr>
            <p:cNvPr id="35" name="Conexão reta unidirecional 34">
              <a:extLst>
                <a:ext uri="{FF2B5EF4-FFF2-40B4-BE49-F238E27FC236}">
                  <a16:creationId xmlns:a16="http://schemas.microsoft.com/office/drawing/2014/main" id="{726E81FF-62FA-4E64-85E2-6088DA02466C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23" y="3101840"/>
              <a:ext cx="12445" cy="702227"/>
            </a:xfrm>
            <a:prstGeom prst="straightConnector1">
              <a:avLst/>
            </a:prstGeom>
            <a:ln w="38100">
              <a:solidFill>
                <a:srgbClr val="96211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A766262-CCC9-4513-8984-A2DDC8218AA5}"/>
              </a:ext>
            </a:extLst>
          </p:cNvPr>
          <p:cNvGrpSpPr/>
          <p:nvPr/>
        </p:nvGrpSpPr>
        <p:grpSpPr>
          <a:xfrm>
            <a:off x="9007284" y="2206310"/>
            <a:ext cx="1162568" cy="1656002"/>
            <a:chOff x="9064766" y="2191281"/>
            <a:chExt cx="1162568" cy="1656002"/>
          </a:xfrm>
        </p:grpSpPr>
        <p:sp>
          <p:nvSpPr>
            <p:cNvPr id="19" name="Retângulo arredondado 6">
              <a:extLst>
                <a:ext uri="{FF2B5EF4-FFF2-40B4-BE49-F238E27FC236}">
                  <a16:creationId xmlns:a16="http://schemas.microsoft.com/office/drawing/2014/main" id="{CD662143-C467-4D8F-A14F-AB37B4CF6538}"/>
                </a:ext>
              </a:extLst>
            </p:cNvPr>
            <p:cNvSpPr/>
            <p:nvPr/>
          </p:nvSpPr>
          <p:spPr>
            <a:xfrm>
              <a:off x="9064766" y="2191281"/>
              <a:ext cx="1162568" cy="923330"/>
            </a:xfrm>
            <a:prstGeom prst="roundRect">
              <a:avLst/>
            </a:prstGeom>
            <a:solidFill>
              <a:srgbClr val="016E8C"/>
            </a:solidFill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Máquina</a:t>
              </a:r>
              <a:r>
                <a:rPr lang="en-US" dirty="0"/>
                <a:t> de </a:t>
              </a:r>
              <a:r>
                <a:rPr lang="en-US" dirty="0" err="1"/>
                <a:t>Estados</a:t>
              </a:r>
              <a:endParaRPr lang="en-US" dirty="0"/>
            </a:p>
          </p:txBody>
        </p:sp>
        <p:cxnSp>
          <p:nvCxnSpPr>
            <p:cNvPr id="38" name="Conexão reta unidirecional 37">
              <a:extLst>
                <a:ext uri="{FF2B5EF4-FFF2-40B4-BE49-F238E27FC236}">
                  <a16:creationId xmlns:a16="http://schemas.microsoft.com/office/drawing/2014/main" id="{903FD79F-D539-4B3C-9068-AC258AA3BB62}"/>
                </a:ext>
              </a:extLst>
            </p:cNvPr>
            <p:cNvCxnSpPr>
              <a:cxnSpLocks/>
            </p:cNvCxnSpPr>
            <p:nvPr/>
          </p:nvCxnSpPr>
          <p:spPr>
            <a:xfrm>
              <a:off x="9620778" y="3126061"/>
              <a:ext cx="0" cy="721222"/>
            </a:xfrm>
            <a:prstGeom prst="straightConnector1">
              <a:avLst/>
            </a:prstGeom>
            <a:ln w="38100">
              <a:solidFill>
                <a:srgbClr val="016E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tângulo arredondado 6">
            <a:extLst>
              <a:ext uri="{FF2B5EF4-FFF2-40B4-BE49-F238E27FC236}">
                <a16:creationId xmlns:a16="http://schemas.microsoft.com/office/drawing/2014/main" id="{8907C7C4-A28E-4EC7-95A9-FE1160FBA0E0}"/>
              </a:ext>
            </a:extLst>
          </p:cNvPr>
          <p:cNvSpPr/>
          <p:nvPr/>
        </p:nvSpPr>
        <p:spPr>
          <a:xfrm>
            <a:off x="767408" y="2060848"/>
            <a:ext cx="10657184" cy="3744416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8765CB7C-159F-4DB4-BCDF-CF9F8A328924}"/>
              </a:ext>
            </a:extLst>
          </p:cNvPr>
          <p:cNvGrpSpPr/>
          <p:nvPr/>
        </p:nvGrpSpPr>
        <p:grpSpPr>
          <a:xfrm>
            <a:off x="1897625" y="2200795"/>
            <a:ext cx="1162568" cy="1656002"/>
            <a:chOff x="9064766" y="2191281"/>
            <a:chExt cx="1162568" cy="1656002"/>
          </a:xfrm>
        </p:grpSpPr>
        <p:sp>
          <p:nvSpPr>
            <p:cNvPr id="36" name="Retângulo arredondado 6">
              <a:extLst>
                <a:ext uri="{FF2B5EF4-FFF2-40B4-BE49-F238E27FC236}">
                  <a16:creationId xmlns:a16="http://schemas.microsoft.com/office/drawing/2014/main" id="{5A6111CE-A32B-4287-B6E4-98B3555488AF}"/>
                </a:ext>
              </a:extLst>
            </p:cNvPr>
            <p:cNvSpPr/>
            <p:nvPr/>
          </p:nvSpPr>
          <p:spPr>
            <a:xfrm>
              <a:off x="9064766" y="2191281"/>
              <a:ext cx="1162568" cy="923330"/>
            </a:xfrm>
            <a:prstGeom prst="roundRect">
              <a:avLst/>
            </a:prstGeom>
            <a:solidFill>
              <a:srgbClr val="016E8C"/>
            </a:solidFill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Máquina</a:t>
              </a:r>
              <a:r>
                <a:rPr lang="en-US" dirty="0"/>
                <a:t> de </a:t>
              </a:r>
              <a:r>
                <a:rPr lang="en-US" dirty="0" err="1"/>
                <a:t>Estados</a:t>
              </a:r>
              <a:endParaRPr lang="en-US" dirty="0"/>
            </a:p>
          </p:txBody>
        </p:sp>
        <p:cxnSp>
          <p:nvCxnSpPr>
            <p:cNvPr id="37" name="Conexão reta unidirecional 36">
              <a:extLst>
                <a:ext uri="{FF2B5EF4-FFF2-40B4-BE49-F238E27FC236}">
                  <a16:creationId xmlns:a16="http://schemas.microsoft.com/office/drawing/2014/main" id="{F92A2DE7-1F21-4706-B808-501C6F3E10FC}"/>
                </a:ext>
              </a:extLst>
            </p:cNvPr>
            <p:cNvCxnSpPr>
              <a:cxnSpLocks/>
            </p:cNvCxnSpPr>
            <p:nvPr/>
          </p:nvCxnSpPr>
          <p:spPr>
            <a:xfrm>
              <a:off x="9620778" y="3126061"/>
              <a:ext cx="0" cy="721222"/>
            </a:xfrm>
            <a:prstGeom prst="straightConnector1">
              <a:avLst/>
            </a:prstGeom>
            <a:ln w="38100">
              <a:solidFill>
                <a:srgbClr val="016E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4D0D620-C900-4ED6-92BC-E620A831CC5A}"/>
              </a:ext>
            </a:extLst>
          </p:cNvPr>
          <p:cNvGrpSpPr/>
          <p:nvPr/>
        </p:nvGrpSpPr>
        <p:grpSpPr>
          <a:xfrm>
            <a:off x="5463346" y="2206310"/>
            <a:ext cx="1162568" cy="1625832"/>
            <a:chOff x="5463346" y="2206310"/>
            <a:chExt cx="1162568" cy="1625832"/>
          </a:xfrm>
        </p:grpSpPr>
        <p:cxnSp>
          <p:nvCxnSpPr>
            <p:cNvPr id="47" name="Conexão: Ângulo Reto 46">
              <a:extLst>
                <a:ext uri="{FF2B5EF4-FFF2-40B4-BE49-F238E27FC236}">
                  <a16:creationId xmlns:a16="http://schemas.microsoft.com/office/drawing/2014/main" id="{D173DE78-CFDB-4FDA-AC81-AB52484C98C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914373" y="3265867"/>
              <a:ext cx="715363" cy="417187"/>
            </a:xfrm>
            <a:prstGeom prst="bentConnector3">
              <a:avLst/>
            </a:prstGeom>
            <a:ln w="38100">
              <a:solidFill>
                <a:srgbClr val="016E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arredondado 6">
              <a:extLst>
                <a:ext uri="{FF2B5EF4-FFF2-40B4-BE49-F238E27FC236}">
                  <a16:creationId xmlns:a16="http://schemas.microsoft.com/office/drawing/2014/main" id="{CFA6F18D-5006-4B8D-A8B3-81721CBF564A}"/>
                </a:ext>
              </a:extLst>
            </p:cNvPr>
            <p:cNvSpPr/>
            <p:nvPr/>
          </p:nvSpPr>
          <p:spPr>
            <a:xfrm>
              <a:off x="5463346" y="2206310"/>
              <a:ext cx="1162568" cy="923330"/>
            </a:xfrm>
            <a:prstGeom prst="roundRect">
              <a:avLst/>
            </a:prstGeom>
            <a:solidFill>
              <a:srgbClr val="016E8C"/>
            </a:solidFill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Máquina</a:t>
              </a:r>
              <a:r>
                <a:rPr lang="en-US" dirty="0"/>
                <a:t> de </a:t>
              </a:r>
              <a:r>
                <a:rPr lang="en-US" dirty="0" err="1"/>
                <a:t>Estados</a:t>
              </a:r>
              <a:endParaRPr lang="en-US" dirty="0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0C9CF4C6-7FCF-4244-AB61-57F2DEC43C2C}"/>
              </a:ext>
            </a:extLst>
          </p:cNvPr>
          <p:cNvGrpSpPr/>
          <p:nvPr/>
        </p:nvGrpSpPr>
        <p:grpSpPr>
          <a:xfrm>
            <a:off x="3894356" y="2206310"/>
            <a:ext cx="1162800" cy="1605570"/>
            <a:chOff x="7032104" y="2198497"/>
            <a:chExt cx="1162800" cy="1605570"/>
          </a:xfrm>
        </p:grpSpPr>
        <p:sp>
          <p:nvSpPr>
            <p:cNvPr id="41" name="Retângulo arredondado 6">
              <a:extLst>
                <a:ext uri="{FF2B5EF4-FFF2-40B4-BE49-F238E27FC236}">
                  <a16:creationId xmlns:a16="http://schemas.microsoft.com/office/drawing/2014/main" id="{517D1951-5A4D-44C9-8B60-84083E1891AF}"/>
                </a:ext>
              </a:extLst>
            </p:cNvPr>
            <p:cNvSpPr/>
            <p:nvPr/>
          </p:nvSpPr>
          <p:spPr>
            <a:xfrm>
              <a:off x="7032104" y="2198497"/>
              <a:ext cx="1162800" cy="923330"/>
            </a:xfrm>
            <a:prstGeom prst="roundRect">
              <a:avLst/>
            </a:prstGeom>
            <a:solidFill>
              <a:srgbClr val="962118"/>
            </a:solidFill>
            <a:ln w="38100">
              <a:solidFill>
                <a:srgbClr val="9621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solidFill>
                    <a:schemeClr val="bg1"/>
                  </a:solidFill>
                </a:rPr>
                <a:t>Seguidor de</a:t>
              </a:r>
            </a:p>
            <a:p>
              <a:pPr algn="ctr"/>
              <a:r>
                <a:rPr lang="pt-PT" dirty="0">
                  <a:solidFill>
                    <a:schemeClr val="bg1"/>
                  </a:solidFill>
                </a:rPr>
                <a:t>Linha</a:t>
              </a:r>
            </a:p>
          </p:txBody>
        </p:sp>
        <p:cxnSp>
          <p:nvCxnSpPr>
            <p:cNvPr id="42" name="Conexão reta unidirecional 41">
              <a:extLst>
                <a:ext uri="{FF2B5EF4-FFF2-40B4-BE49-F238E27FC236}">
                  <a16:creationId xmlns:a16="http://schemas.microsoft.com/office/drawing/2014/main" id="{3BF6EC8C-AF0D-4B13-8844-BE08DE08D2BE}"/>
                </a:ext>
              </a:extLst>
            </p:cNvPr>
            <p:cNvCxnSpPr>
              <a:cxnSpLocks/>
            </p:cNvCxnSpPr>
            <p:nvPr/>
          </p:nvCxnSpPr>
          <p:spPr>
            <a:xfrm>
              <a:off x="7595723" y="3101840"/>
              <a:ext cx="12445" cy="702227"/>
            </a:xfrm>
            <a:prstGeom prst="straightConnector1">
              <a:avLst/>
            </a:prstGeom>
            <a:ln w="38100">
              <a:solidFill>
                <a:srgbClr val="96211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Marcador de Posição de Conteúdo 5">
            <a:extLst>
              <a:ext uri="{FF2B5EF4-FFF2-40B4-BE49-F238E27FC236}">
                <a16:creationId xmlns:a16="http://schemas.microsoft.com/office/drawing/2014/main" id="{BCE76AAE-2C35-4DD7-88D4-6947125B21B0}"/>
              </a:ext>
            </a:extLst>
          </p:cNvPr>
          <p:cNvSpPr txBox="1">
            <a:spLocks/>
          </p:cNvSpPr>
          <p:nvPr/>
        </p:nvSpPr>
        <p:spPr>
          <a:xfrm>
            <a:off x="5116235" y="5868388"/>
            <a:ext cx="1856790" cy="658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pt-PT" sz="1500" dirty="0"/>
              <a:t>QTR-8A [2]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4187373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523214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Visão Geral do Produto – Diagrama de blocos</a:t>
            </a:r>
          </a:p>
        </p:txBody>
      </p:sp>
      <p:sp>
        <p:nvSpPr>
          <p:cNvPr id="6" name="Retângulo arredondado 6">
            <a:extLst>
              <a:ext uri="{FF2B5EF4-FFF2-40B4-BE49-F238E27FC236}">
                <a16:creationId xmlns:a16="http://schemas.microsoft.com/office/drawing/2014/main" id="{9E7752CD-32C0-4FAB-A8F2-9F2E89EE7136}"/>
              </a:ext>
            </a:extLst>
          </p:cNvPr>
          <p:cNvSpPr/>
          <p:nvPr/>
        </p:nvSpPr>
        <p:spPr>
          <a:xfrm>
            <a:off x="767408" y="2132856"/>
            <a:ext cx="10657184" cy="3672408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4C038F-F83E-4BEF-9C34-658D840B44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66" y="2420888"/>
            <a:ext cx="9933668" cy="3092357"/>
          </a:xfrm>
          <a:prstGeom prst="rect">
            <a:avLst/>
          </a:prstGeom>
        </p:spPr>
      </p:pic>
      <p:sp>
        <p:nvSpPr>
          <p:cNvPr id="9" name="Retângulo arredondado 6">
            <a:extLst>
              <a:ext uri="{FF2B5EF4-FFF2-40B4-BE49-F238E27FC236}">
                <a16:creationId xmlns:a16="http://schemas.microsoft.com/office/drawing/2014/main" id="{00117713-75F9-4980-856F-B7A5DBD58518}"/>
              </a:ext>
            </a:extLst>
          </p:cNvPr>
          <p:cNvSpPr/>
          <p:nvPr/>
        </p:nvSpPr>
        <p:spPr>
          <a:xfrm>
            <a:off x="2567608" y="2753828"/>
            <a:ext cx="1800200" cy="2896105"/>
          </a:xfrm>
          <a:prstGeom prst="roundRect">
            <a:avLst/>
          </a:prstGeom>
          <a:solidFill>
            <a:srgbClr val="962118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0" name="Retângulo arredondado 6">
            <a:extLst>
              <a:ext uri="{FF2B5EF4-FFF2-40B4-BE49-F238E27FC236}">
                <a16:creationId xmlns:a16="http://schemas.microsoft.com/office/drawing/2014/main" id="{C55B6D27-0119-4A96-92E6-AE7CD8170619}"/>
              </a:ext>
            </a:extLst>
          </p:cNvPr>
          <p:cNvSpPr/>
          <p:nvPr/>
        </p:nvSpPr>
        <p:spPr>
          <a:xfrm>
            <a:off x="5159896" y="4221088"/>
            <a:ext cx="2664298" cy="1428846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1" name="Retângulo arredondado 6">
            <a:extLst>
              <a:ext uri="{FF2B5EF4-FFF2-40B4-BE49-F238E27FC236}">
                <a16:creationId xmlns:a16="http://schemas.microsoft.com/office/drawing/2014/main" id="{58AC0217-C406-4C6A-B75A-E7E836A7B02B}"/>
              </a:ext>
            </a:extLst>
          </p:cNvPr>
          <p:cNvSpPr/>
          <p:nvPr/>
        </p:nvSpPr>
        <p:spPr>
          <a:xfrm>
            <a:off x="4474100" y="2757402"/>
            <a:ext cx="3854147" cy="1308356"/>
          </a:xfrm>
          <a:prstGeom prst="roundRect">
            <a:avLst/>
          </a:prstGeom>
          <a:solidFill>
            <a:srgbClr val="016E8C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2" name="Retângulo arredondado 6">
            <a:extLst>
              <a:ext uri="{FF2B5EF4-FFF2-40B4-BE49-F238E27FC236}">
                <a16:creationId xmlns:a16="http://schemas.microsoft.com/office/drawing/2014/main" id="{7B4D2A15-4317-4297-8397-C243A263C728}"/>
              </a:ext>
            </a:extLst>
          </p:cNvPr>
          <p:cNvSpPr/>
          <p:nvPr/>
        </p:nvSpPr>
        <p:spPr>
          <a:xfrm>
            <a:off x="8411056" y="2753827"/>
            <a:ext cx="1800200" cy="2896105"/>
          </a:xfrm>
          <a:prstGeom prst="roundRect">
            <a:avLst/>
          </a:prstGeom>
          <a:solidFill>
            <a:srgbClr val="FFFF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49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4728086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Visão Geral do Produto – Módulo </a:t>
            </a:r>
            <a:r>
              <a:rPr lang="pt-PT" sz="2000" i="1" dirty="0">
                <a:solidFill>
                  <a:srgbClr val="016E8C"/>
                </a:solidFill>
              </a:rPr>
              <a:t>driver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D94C1998-F2CD-40AF-AAD8-669B3447B46B}"/>
              </a:ext>
            </a:extLst>
          </p:cNvPr>
          <p:cNvGrpSpPr/>
          <p:nvPr/>
        </p:nvGrpSpPr>
        <p:grpSpPr>
          <a:xfrm>
            <a:off x="2112263" y="1988840"/>
            <a:ext cx="7967473" cy="4104456"/>
            <a:chOff x="2495600" y="2132856"/>
            <a:chExt cx="7128792" cy="3672408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D768F4D-8D33-42C4-A7E5-30FF46859F0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901" y="2348880"/>
              <a:ext cx="6906198" cy="3300318"/>
            </a:xfrm>
            <a:prstGeom prst="rect">
              <a:avLst/>
            </a:prstGeom>
            <a:noFill/>
          </p:spPr>
        </p:pic>
        <p:sp>
          <p:nvSpPr>
            <p:cNvPr id="6" name="Retângulo arredondado 6">
              <a:extLst>
                <a:ext uri="{FF2B5EF4-FFF2-40B4-BE49-F238E27FC236}">
                  <a16:creationId xmlns:a16="http://schemas.microsoft.com/office/drawing/2014/main" id="{9E7752CD-32C0-4FAB-A8F2-9F2E89EE7136}"/>
                </a:ext>
              </a:extLst>
            </p:cNvPr>
            <p:cNvSpPr/>
            <p:nvPr/>
          </p:nvSpPr>
          <p:spPr>
            <a:xfrm>
              <a:off x="2495600" y="2132856"/>
              <a:ext cx="7128792" cy="3672408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5D444613-4C21-4BD2-A1E5-D93B2B992F6C}"/>
              </a:ext>
            </a:extLst>
          </p:cNvPr>
          <p:cNvSpPr txBox="1">
            <a:spLocks/>
          </p:cNvSpPr>
          <p:nvPr/>
        </p:nvSpPr>
        <p:spPr>
          <a:xfrm>
            <a:off x="4713727" y="6144901"/>
            <a:ext cx="2845024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pt-PT" sz="1500" dirty="0"/>
              <a:t>Dual </a:t>
            </a:r>
            <a:r>
              <a:rPr lang="pt-PT" sz="1500" dirty="0" err="1"/>
              <a:t>Full</a:t>
            </a:r>
            <a:r>
              <a:rPr lang="pt-PT" sz="1500" dirty="0"/>
              <a:t>-Bridge Driver L298N [3]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2512553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8" y="949157"/>
            <a:ext cx="442414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Controlo de Velocidade dos Motores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C3ACA6BC-94F3-48AA-B6B6-354AC8B96DC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6" b="2872"/>
          <a:stretch/>
        </p:blipFill>
        <p:spPr bwMode="auto">
          <a:xfrm>
            <a:off x="2531604" y="1605937"/>
            <a:ext cx="7128792" cy="50492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arredondado 6">
            <a:extLst>
              <a:ext uri="{FF2B5EF4-FFF2-40B4-BE49-F238E27FC236}">
                <a16:creationId xmlns:a16="http://schemas.microsoft.com/office/drawing/2014/main" id="{BFBD4C15-9FF2-470F-8255-1A598C45DABF}"/>
              </a:ext>
            </a:extLst>
          </p:cNvPr>
          <p:cNvSpPr/>
          <p:nvPr/>
        </p:nvSpPr>
        <p:spPr>
          <a:xfrm>
            <a:off x="2135560" y="1605937"/>
            <a:ext cx="8064896" cy="5049268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59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07190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Atuação dos Sinais PWM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916F00C-572D-4801-956B-C2B0825665A2}"/>
              </a:ext>
            </a:extLst>
          </p:cNvPr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717" t="9980" r="4454" b="37999"/>
          <a:stretch/>
        </p:blipFill>
        <p:spPr bwMode="auto">
          <a:xfrm>
            <a:off x="167902" y="4203876"/>
            <a:ext cx="3967206" cy="174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AD2E235-B526-4396-8126-365874254EBF}"/>
              </a:ext>
            </a:extLst>
          </p:cNvPr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23" t="6977" r="4573" b="38038"/>
          <a:stretch/>
        </p:blipFill>
        <p:spPr bwMode="auto">
          <a:xfrm>
            <a:off x="4216664" y="4155435"/>
            <a:ext cx="3815202" cy="177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49E737-E9E3-42EE-81F8-F6AE82C895F1}"/>
              </a:ext>
            </a:extLst>
          </p:cNvPr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302" t="7067" r="3867" b="37792"/>
          <a:stretch/>
        </p:blipFill>
        <p:spPr bwMode="auto">
          <a:xfrm>
            <a:off x="8108884" y="4146832"/>
            <a:ext cx="3815203" cy="177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BF69536-B2DE-4F48-A5FE-A54E17C84867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758" y="2007640"/>
            <a:ext cx="2835581" cy="16743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AB7E7FB7-3740-49FD-B744-CFEF2EFE178D}"/>
              </a:ext>
            </a:extLst>
          </p:cNvPr>
          <p:cNvSpPr txBox="1">
            <a:spLocks noChangeArrowheads="1"/>
          </p:cNvSpPr>
          <p:nvPr/>
        </p:nvSpPr>
        <p:spPr>
          <a:xfrm>
            <a:off x="1193311" y="6021288"/>
            <a:ext cx="1893256" cy="6117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1800" b="0" dirty="0" err="1">
                <a:solidFill>
                  <a:schemeClr val="tx1"/>
                </a:solidFill>
              </a:rPr>
              <a:t>Vcomando</a:t>
            </a:r>
            <a:r>
              <a:rPr lang="pt-PT" sz="1800" b="0" dirty="0">
                <a:solidFill>
                  <a:schemeClr val="tx1"/>
                </a:solidFill>
              </a:rPr>
              <a:t> = 0 V</a:t>
            </a:r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8D7F02AC-4FFA-4619-87EC-240D9E251183}"/>
              </a:ext>
            </a:extLst>
          </p:cNvPr>
          <p:cNvSpPr txBox="1">
            <a:spLocks noChangeArrowheads="1"/>
          </p:cNvSpPr>
          <p:nvPr/>
        </p:nvSpPr>
        <p:spPr>
          <a:xfrm>
            <a:off x="5072260" y="5985583"/>
            <a:ext cx="2049687" cy="6117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1800" b="0" dirty="0" err="1">
                <a:solidFill>
                  <a:schemeClr val="tx1"/>
                </a:solidFill>
              </a:rPr>
              <a:t>Vcomando</a:t>
            </a:r>
            <a:r>
              <a:rPr lang="pt-PT" sz="1800" b="0" dirty="0">
                <a:solidFill>
                  <a:schemeClr val="tx1"/>
                </a:solidFill>
              </a:rPr>
              <a:t> = 2,1 V</a:t>
            </a: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0B472AD8-BD3F-40E4-A5E0-F0F0435006AA}"/>
              </a:ext>
            </a:extLst>
          </p:cNvPr>
          <p:cNvSpPr txBox="1">
            <a:spLocks noChangeArrowheads="1"/>
          </p:cNvSpPr>
          <p:nvPr/>
        </p:nvSpPr>
        <p:spPr>
          <a:xfrm>
            <a:off x="9108711" y="5985583"/>
            <a:ext cx="2049686" cy="61176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1800" b="0" dirty="0" err="1">
                <a:solidFill>
                  <a:schemeClr val="tx1"/>
                </a:solidFill>
              </a:rPr>
              <a:t>Vcomando</a:t>
            </a:r>
            <a:r>
              <a:rPr lang="pt-PT" sz="1800" b="0" dirty="0">
                <a:solidFill>
                  <a:schemeClr val="tx1"/>
                </a:solidFill>
              </a:rPr>
              <a:t> = 3,6 V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29AE39-B911-4827-A6DF-382440101E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512"/>
          <a:stretch/>
        </p:blipFill>
        <p:spPr>
          <a:xfrm>
            <a:off x="6827310" y="1052736"/>
            <a:ext cx="2670135" cy="286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86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BB74387-D029-4B8D-B89F-80C12203FA58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20" y="1451532"/>
            <a:ext cx="6840760" cy="49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52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C48E1BC-AF89-41AF-A611-7C4C49FC585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605937"/>
            <a:ext cx="6912768" cy="5077906"/>
          </a:xfrm>
          <a:prstGeom prst="rect">
            <a:avLst/>
          </a:prstGeom>
        </p:spPr>
      </p:pic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Máquina de Estados</a:t>
            </a:r>
          </a:p>
        </p:txBody>
      </p:sp>
      <p:sp>
        <p:nvSpPr>
          <p:cNvPr id="6" name="Retângulo arredondado 6">
            <a:extLst>
              <a:ext uri="{FF2B5EF4-FFF2-40B4-BE49-F238E27FC236}">
                <a16:creationId xmlns:a16="http://schemas.microsoft.com/office/drawing/2014/main" id="{E8D05732-99E2-46D8-9283-138014C894E0}"/>
              </a:ext>
            </a:extLst>
          </p:cNvPr>
          <p:cNvSpPr/>
          <p:nvPr/>
        </p:nvSpPr>
        <p:spPr>
          <a:xfrm>
            <a:off x="1991544" y="1605937"/>
            <a:ext cx="8136904" cy="4991415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36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07190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Circuitos de Alimentação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E217961-01B6-4D09-B0EE-D84105B813D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1"/>
          <a:stretch/>
        </p:blipFill>
        <p:spPr bwMode="auto">
          <a:xfrm>
            <a:off x="503819" y="1916832"/>
            <a:ext cx="5328592" cy="41835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CAF09C6-79BB-4D13-9856-87A73FCF71A8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10" b="98117" l="2582" r="99656">
                        <a14:foregroundMark x1="4905" y1="16008" x2="58348" y2="7910"/>
                        <a14:foregroundMark x1="58348" y1="7910" x2="89759" y2="12053"/>
                        <a14:foregroundMark x1="89759" y1="12053" x2="75043" y2="26177"/>
                        <a14:foregroundMark x1="75043" y1="26177" x2="2582" y2="32392"/>
                        <a14:foregroundMark x1="2582" y1="32392" x2="94148" y2="41055"/>
                        <a14:foregroundMark x1="94148" y1="41055" x2="11360" y2="54426"/>
                        <a14:foregroundMark x1="11360" y1="54426" x2="8864" y2="53107"/>
                        <a14:foregroundMark x1="7487" y1="94350" x2="16265" y2="86064"/>
                        <a14:foregroundMark x1="16265" y1="86064" x2="70740" y2="89642"/>
                        <a14:foregroundMark x1="70740" y1="89642" x2="80465" y2="89642"/>
                        <a14:foregroundMark x1="80465" y1="89642" x2="88038" y2="75330"/>
                        <a14:foregroundMark x1="88038" y1="75330" x2="87177" y2="53672"/>
                        <a14:foregroundMark x1="87177" y1="53672" x2="83563" y2="33710"/>
                        <a14:foregroundMark x1="83563" y1="33710" x2="73236" y2="26554"/>
                        <a14:foregroundMark x1="73236" y1="26554" x2="26076" y2="43691"/>
                        <a14:foregroundMark x1="26076" y1="43691" x2="17986" y2="52166"/>
                        <a14:foregroundMark x1="17986" y1="52166" x2="21429" y2="70621"/>
                        <a14:foregroundMark x1="39676" y1="77930" x2="40706" y2="78343"/>
                        <a14:foregroundMark x1="21429" y1="70621" x2="34091" y2="75694"/>
                        <a14:foregroundMark x1="40706" y1="78343" x2="59983" y2="78343"/>
                        <a14:foregroundMark x1="59983" y1="78343" x2="70138" y2="77213"/>
                        <a14:foregroundMark x1="70138" y1="77213" x2="77539" y2="67420"/>
                        <a14:foregroundMark x1="77539" y1="67420" x2="69966" y2="50847"/>
                        <a14:foregroundMark x1="69966" y1="50847" x2="27883" y2="59510"/>
                        <a14:foregroundMark x1="94234" y1="19021" x2="90534" y2="98493"/>
                        <a14:foregroundMark x1="90534" y1="98493" x2="84768" y2="95857"/>
                        <a14:foregroundMark x1="86833" y1="93597" x2="97762" y2="88889"/>
                        <a14:foregroundMark x1="97762" y1="88889" x2="99656" y2="57439"/>
                        <a14:foregroundMark x1="99656" y1="57439" x2="95009" y2="10169"/>
                        <a14:foregroundMark x1="54475" y1="92655" x2="57745" y2="72693"/>
                        <a14:foregroundMark x1="57745" y1="72693" x2="48709" y2="59887"/>
                        <a14:foregroundMark x1="48709" y1="59887" x2="40275" y2="58945"/>
                        <a14:foregroundMark x1="40275" y1="58945" x2="34509" y2="62335"/>
                        <a14:foregroundMark x1="49656" y1="71375" x2="41910" y2="63089"/>
                        <a14:foregroundMark x1="41910" y1="63089" x2="30034" y2="60452"/>
                        <a14:foregroundMark x1="15318" y1="93032" x2="4733" y2="9228"/>
                        <a14:foregroundMark x1="4733" y1="9228" x2="4733" y2="8475"/>
                        <a14:foregroundMark x1="6713" y1="89266" x2="2582" y2="65160"/>
                        <a14:foregroundMark x1="2582" y1="65160" x2="4217" y2="7910"/>
                        <a14:foregroundMark x1="79088" y1="27307" x2="87780" y2="28625"/>
                        <a14:foregroundMark x1="87780" y1="28625" x2="86919" y2="18832"/>
                        <a14:backgroundMark x1="34940" y1="74765" x2="43546" y2="75518"/>
                        <a14:backgroundMark x1="43546" y1="75518" x2="36231" y2="73635"/>
                        <a14:backgroundMark x1="45869" y1="74200" x2="38898" y2="73635"/>
                        <a14:backgroundMark x1="46127" y1="75330" x2="38038" y2="73823"/>
                        <a14:backgroundMark x1="35714" y1="74765" x2="39329" y2="74200"/>
                        <a14:backgroundMark x1="36317" y1="73823" x2="39415" y2="74765"/>
                        <a14:backgroundMark x1="36231" y1="74765" x2="37522" y2="76648"/>
                        <a14:backgroundMark x1="35026" y1="72505" x2="36231" y2="78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768"/>
          <a:stretch/>
        </p:blipFill>
        <p:spPr>
          <a:xfrm>
            <a:off x="6456040" y="1772816"/>
            <a:ext cx="4999443" cy="3501561"/>
          </a:xfrm>
          <a:prstGeom prst="rect">
            <a:avLst/>
          </a:prstGeom>
        </p:spPr>
      </p:pic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AF1E0D1F-A096-476D-B12B-A99521362CB1}"/>
              </a:ext>
            </a:extLst>
          </p:cNvPr>
          <p:cNvSpPr txBox="1">
            <a:spLocks/>
          </p:cNvSpPr>
          <p:nvPr/>
        </p:nvSpPr>
        <p:spPr>
          <a:xfrm>
            <a:off x="1354771" y="6138910"/>
            <a:ext cx="3626687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pt-PT" sz="1500" dirty="0"/>
              <a:t>BMS para Proteção de Baterias 18650 [4]  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  <p:sp>
        <p:nvSpPr>
          <p:cNvPr id="9" name="Marcador de Posição de Conteúdo 5">
            <a:extLst>
              <a:ext uri="{FF2B5EF4-FFF2-40B4-BE49-F238E27FC236}">
                <a16:creationId xmlns:a16="http://schemas.microsoft.com/office/drawing/2014/main" id="{AE543212-576F-4999-AA28-0882CC07BDAE}"/>
              </a:ext>
            </a:extLst>
          </p:cNvPr>
          <p:cNvSpPr txBox="1">
            <a:spLocks/>
          </p:cNvSpPr>
          <p:nvPr/>
        </p:nvSpPr>
        <p:spPr>
          <a:xfrm>
            <a:off x="8376786" y="5014543"/>
            <a:ext cx="1157949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pt-PT" sz="1500" dirty="0"/>
              <a:t>TL 7805 [5]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1258534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7" y="1196752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Implementação dos Circuitos eletrónicos</a:t>
            </a:r>
            <a:endParaRPr lang="pt-PT" sz="20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Implementação em </a:t>
            </a:r>
            <a:r>
              <a:rPr lang="pt-PT" sz="2400" b="1" i="1" dirty="0" err="1">
                <a:latin typeface="Trebuchet MS" panose="020B0603020202020204" pitchFamily="34" charset="0"/>
              </a:rPr>
              <a:t>Breadboard</a:t>
            </a: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Condicionamento de Sinal dos Sensores e Conversor 12 V - 5 V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Controlo de Velocidade dos Motores e Atuação dos Sinais PWM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Condicionamento do Botão e Máquina de Estados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62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485339" y="1021876"/>
            <a:ext cx="957110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Implementação em </a:t>
            </a:r>
            <a:r>
              <a:rPr lang="pt-PT" sz="2000" dirty="0" err="1">
                <a:solidFill>
                  <a:srgbClr val="016E8C"/>
                </a:solidFill>
              </a:rPr>
              <a:t>Breadboard</a:t>
            </a:r>
            <a:r>
              <a:rPr lang="pt-PT" sz="2000" dirty="0">
                <a:solidFill>
                  <a:srgbClr val="016E8C"/>
                </a:solidFill>
              </a:rPr>
              <a:t> – Circuito Controlo de Motores e Atuação de Sinais PWM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19A5A38-364C-4279-92AC-3AFEB55B0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" t="9196" r="5657" b="11800"/>
          <a:stretch/>
        </p:blipFill>
        <p:spPr>
          <a:xfrm>
            <a:off x="2725104" y="1869593"/>
            <a:ext cx="6741791" cy="45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9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cap="all" dirty="0"/>
              <a:t>Organização DA APRESENTAÇÃO</a:t>
            </a:r>
            <a:endParaRPr lang="pt-PT" dirty="0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819296"/>
            <a:ext cx="9292197" cy="5805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Introdução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Desenho e Simulação dos Circuitos Eletrónicos 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Implementação dos Circuitos Eletrónicos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Circuito Mecânico Implementado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Resultados Experimentais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Produto Final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Análise do Produto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Conclusões</a:t>
            </a:r>
          </a:p>
          <a:p>
            <a:pPr marL="457200" indent="-457200">
              <a:lnSpc>
                <a:spcPct val="17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Referências Bibliográficas</a:t>
            </a:r>
          </a:p>
          <a:p>
            <a:pPr marL="457200" indent="-457200">
              <a:lnSpc>
                <a:spcPct val="3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 dirty="0"/>
          </a:p>
        </p:txBody>
      </p:sp>
    </p:spTree>
    <p:extLst>
      <p:ext uri="{BB962C8B-B14F-4D97-AF65-F5344CB8AC3E}">
        <p14:creationId xmlns:p14="http://schemas.microsoft.com/office/powerpoint/2010/main" val="3373421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485339" y="1021876"/>
            <a:ext cx="892302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Implementação em </a:t>
            </a:r>
            <a:r>
              <a:rPr lang="pt-PT" sz="2000" dirty="0" err="1">
                <a:solidFill>
                  <a:srgbClr val="016E8C"/>
                </a:solidFill>
              </a:rPr>
              <a:t>Breadboard</a:t>
            </a:r>
            <a:r>
              <a:rPr lang="pt-PT" sz="2000" dirty="0">
                <a:solidFill>
                  <a:srgbClr val="016E8C"/>
                </a:solidFill>
              </a:rPr>
              <a:t> - Condicionamento do Botão e Máquina de Estados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04CA9A-13B4-405C-9909-CDE5EB40B4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6" t="6697" r="16926" b="10101"/>
          <a:stretch/>
        </p:blipFill>
        <p:spPr>
          <a:xfrm rot="10800000">
            <a:off x="3561613" y="1743479"/>
            <a:ext cx="5068774" cy="502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88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476211" y="1046943"/>
            <a:ext cx="696033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Condicionamento de Sinal dos Sensores e Conversor 12 V - 5 V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8A84C73-8606-4243-9B34-7E45CCE9551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"/>
          <a:stretch/>
        </p:blipFill>
        <p:spPr bwMode="auto">
          <a:xfrm>
            <a:off x="341878" y="3702125"/>
            <a:ext cx="5569626" cy="27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0ABBCC5-7379-4F99-946C-2E6BC0617768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50" b="84375" l="20920" r="81454">
                        <a14:foregroundMark x1="24184" y1="27303" x2="64021" y2="35033"/>
                        <a14:foregroundMark x1="64021" y1="35033" x2="51409" y2="50822"/>
                        <a14:foregroundMark x1="51409" y1="50822" x2="45475" y2="67270"/>
                        <a14:foregroundMark x1="45475" y1="67270" x2="45252" y2="67599"/>
                        <a14:foregroundMark x1="20920" y1="20724" x2="20920" y2="44243"/>
                        <a14:foregroundMark x1="20920" y1="19901" x2="20920" y2="20724"/>
                        <a14:foregroundMark x1="20920" y1="44243" x2="23813" y2="65296"/>
                        <a14:foregroundMark x1="23813" y1="65296" x2="32715" y2="75000"/>
                        <a14:foregroundMark x1="32715" y1="75000" x2="45920" y2="76974"/>
                        <a14:foregroundMark x1="45920" y1="76974" x2="54377" y2="76480"/>
                        <a14:foregroundMark x1="54377" y1="76480" x2="64392" y2="78618"/>
                        <a14:foregroundMark x1="64392" y1="78618" x2="75148" y2="73684"/>
                        <a14:foregroundMark x1="75148" y1="73684" x2="79548" y2="56414"/>
                        <a14:foregroundMark x1="80378" y1="48355" x2="80466" y2="47416"/>
                        <a14:foregroundMark x1="78725" y1="27482" x2="72033" y2="21546"/>
                        <a14:foregroundMark x1="72033" y1="21546" x2="37537" y2="20888"/>
                        <a14:foregroundMark x1="37537" y1="20888" x2="32493" y2="24178"/>
                        <a14:foregroundMark x1="21944" y1="20724" x2="21513" y2="78618"/>
                        <a14:foregroundMark x1="21949" y1="20066" x2="21944" y2="20724"/>
                        <a14:foregroundMark x1="21953" y1="19572" x2="21949" y2="20066"/>
                        <a14:foregroundMark x1="21958" y1="18914" x2="21956" y2="19243"/>
                        <a14:foregroundMark x1="23841" y1="81414" x2="47923" y2="86513"/>
                        <a14:foregroundMark x1="20245" y1="80653" x2="22291" y2="81086"/>
                        <a14:foregroundMark x1="47923" y1="86513" x2="56306" y2="84539"/>
                        <a14:foregroundMark x1="56306" y1="84539" x2="64911" y2="76151"/>
                        <a14:foregroundMark x1="64911" y1="76151" x2="75223" y2="77632"/>
                        <a14:foregroundMark x1="79112" y1="81743" x2="81602" y2="84375"/>
                        <a14:foregroundMark x1="78801" y1="81414" x2="79112" y2="81743"/>
                        <a14:foregroundMark x1="77557" y1="80099" x2="78023" y2="80592"/>
                        <a14:foregroundMark x1="75223" y1="77632" x2="77557" y2="80099"/>
                        <a14:foregroundMark x1="21291" y1="79276" x2="21291" y2="79276"/>
                        <a14:foregroundMark x1="20920" y1="82237" x2="21068" y2="83059"/>
                        <a14:backgroundMark x1="22033" y1="18750" x2="22033" y2="18750"/>
                        <a14:backgroundMark x1="21588" y1="18257" x2="21588" y2="18257"/>
                        <a14:backgroundMark x1="21736" y1="19572" x2="21736" y2="19572"/>
                        <a14:backgroundMark x1="22329" y1="19572" x2="22329" y2="19572"/>
                        <a14:backgroundMark x1="22181" y1="20066" x2="22181" y2="20066"/>
                        <a14:backgroundMark x1="21884" y1="20066" x2="21884" y2="20066"/>
                        <a14:backgroundMark x1="21958" y1="20724" x2="21958" y2="20724"/>
                        <a14:backgroundMark x1="22107" y1="18914" x2="22107" y2="18914"/>
                        <a14:backgroundMark x1="21810" y1="19572" x2="21810" y2="19572"/>
                        <a14:backgroundMark x1="22033" y1="19408" x2="22033" y2="19408"/>
                        <a14:backgroundMark x1="22033" y1="19408" x2="22033" y2="19408"/>
                        <a14:backgroundMark x1="22033" y1="19408" x2="22033" y2="19408"/>
                        <a14:backgroundMark x1="22033" y1="19737" x2="22033" y2="19737"/>
                        <a14:backgroundMark x1="22033" y1="19737" x2="22033" y2="19737"/>
                        <a14:backgroundMark x1="21810" y1="18914" x2="21810" y2="18914"/>
                        <a14:backgroundMark x1="22033" y1="19243" x2="22033" y2="19243"/>
                        <a14:backgroundMark x1="22033" y1="19243" x2="22033" y2="19243"/>
                        <a14:backgroundMark x1="22033" y1="19243" x2="22033" y2="19737"/>
                        <a14:backgroundMark x1="22033" y1="80263" x2="22033" y2="80263"/>
                        <a14:backgroundMark x1="21884" y1="80263" x2="21884" y2="80263"/>
                        <a14:backgroundMark x1="77967" y1="18914" x2="77967" y2="18914"/>
                        <a14:backgroundMark x1="81380" y1="32566" x2="81380" y2="32566"/>
                        <a14:backgroundMark x1="80341" y1="27303" x2="80786" y2="47039"/>
                        <a14:backgroundMark x1="79525" y1="65132" x2="79970" y2="71546"/>
                        <a14:backgroundMark x1="80341" y1="48355" x2="80341" y2="52138"/>
                        <a14:backgroundMark x1="80119" y1="50329" x2="80119" y2="56414"/>
                        <a14:backgroundMark x1="81009" y1="46711" x2="80861" y2="47697"/>
                        <a14:backgroundMark x1="80490" y1="48684" x2="80490" y2="46053"/>
                        <a14:backgroundMark x1="80341" y1="81743" x2="80341" y2="81743"/>
                        <a14:backgroundMark x1="78042" y1="81086" x2="78042" y2="81086"/>
                        <a14:backgroundMark x1="78190" y1="81086" x2="78190" y2="81086"/>
                        <a14:backgroundMark x1="78042" y1="80592" x2="78042" y2="80592"/>
                        <a14:backgroundMark x1="78190" y1="80757" x2="78190" y2="80757"/>
                        <a14:backgroundMark x1="21736" y1="80592" x2="21736" y2="80592"/>
                        <a14:backgroundMark x1="22033" y1="79112" x2="22255" y2="79934"/>
                        <a14:backgroundMark x1="21736" y1="81414" x2="21736" y2="81414"/>
                        <a14:backgroundMark x1="22033" y1="81250" x2="22033" y2="81250"/>
                        <a14:backgroundMark x1="21662" y1="80263" x2="21662" y2="80263"/>
                        <a14:backgroundMark x1="21365" y1="80263" x2="21365" y2="80263"/>
                        <a14:backgroundMark x1="21439" y1="80757" x2="21439" y2="80757"/>
                        <a14:backgroundMark x1="21736" y1="80757" x2="21736" y2="80757"/>
                        <a14:backgroundMark x1="21662" y1="80757" x2="21662" y2="80757"/>
                        <a14:backgroundMark x1="22181" y1="81086" x2="22181" y2="81086"/>
                        <a14:backgroundMark x1="21958" y1="81086" x2="21958" y2="81086"/>
                        <a14:backgroundMark x1="22478" y1="80921" x2="22478" y2="80921"/>
                        <a14:backgroundMark x1="22478" y1="81086" x2="22478" y2="81086"/>
                        <a14:backgroundMark x1="22329" y1="81250" x2="22329" y2="81250"/>
                        <a14:backgroundMark x1="21662" y1="80921" x2="21662" y2="80921"/>
                        <a14:backgroundMark x1="21513" y1="81250" x2="21513" y2="81250"/>
                        <a14:backgroundMark x1="21662" y1="81086" x2="21662" y2="81086"/>
                        <a14:backgroundMark x1="21662" y1="80921" x2="21662" y2="80921"/>
                        <a14:backgroundMark x1="21588" y1="81086" x2="21588" y2="81086"/>
                        <a14:backgroundMark x1="21291" y1="80921" x2="21291" y2="80921"/>
                        <a14:backgroundMark x1="21513" y1="81579" x2="21513" y2="81579"/>
                        <a14:backgroundMark x1="22404" y1="80757" x2="22404" y2="80757"/>
                        <a14:backgroundMark x1="22329" y1="80921" x2="22329" y2="80921"/>
                        <a14:backgroundMark x1="21958" y1="80921" x2="21958" y2="80921"/>
                        <a14:backgroundMark x1="21884" y1="80921" x2="21884" y2="80921"/>
                        <a14:backgroundMark x1="21588" y1="80921" x2="21588" y2="80921"/>
                        <a14:backgroundMark x1="21439" y1="81086" x2="21439" y2="81086"/>
                        <a14:backgroundMark x1="77819" y1="80428" x2="77819" y2="80428"/>
                        <a14:backgroundMark x1="77522" y1="80428" x2="77522" y2="80428"/>
                        <a14:backgroundMark x1="77671" y1="80099" x2="77671" y2="80099"/>
                        <a14:backgroundMark x1="77522" y1="80263" x2="77522" y2="80263"/>
                        <a14:backgroundMark x1="77893" y1="79934" x2="77893" y2="79934"/>
                        <a14:backgroundMark x1="77819" y1="80263" x2="77819" y2="80263"/>
                        <a14:backgroundMark x1="77819" y1="80263" x2="77819" y2="80263"/>
                        <a14:backgroundMark x1="78338" y1="81086" x2="78338" y2="81086"/>
                        <a14:backgroundMark x1="78709" y1="80921" x2="78709" y2="80921"/>
                        <a14:backgroundMark x1="78487" y1="81579" x2="78487" y2="81579"/>
                        <a14:backgroundMark x1="78635" y1="81579" x2="78487" y2="81579"/>
                        <a14:backgroundMark x1="78561" y1="81086" x2="78561" y2="81086"/>
                        <a14:backgroundMark x1="78412" y1="80921" x2="78412" y2="80921"/>
                        <a14:backgroundMark x1="78709" y1="80921" x2="78709" y2="80921"/>
                        <a14:backgroundMark x1="78783" y1="81414" x2="78783" y2="81414"/>
                        <a14:backgroundMark x1="78412" y1="81414" x2="78412" y2="81414"/>
                        <a14:backgroundMark x1="78338" y1="81250" x2="78338" y2="81250"/>
                        <a14:backgroundMark x1="78042" y1="80757" x2="78042" y2="80757"/>
                        <a14:backgroundMark x1="77671" y1="80428" x2="77671" y2="804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45" t="16542" r="20867" b="16992"/>
          <a:stretch/>
        </p:blipFill>
        <p:spPr bwMode="auto">
          <a:xfrm>
            <a:off x="6299813" y="3702125"/>
            <a:ext cx="5336625" cy="27426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04C038F-F83E-4BEF-9C34-658D840B4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35" y="1614321"/>
            <a:ext cx="6118962" cy="1904837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5231904" y="1605937"/>
            <a:ext cx="4464496" cy="1984769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arredondado 6">
            <a:extLst>
              <a:ext uri="{FF2B5EF4-FFF2-40B4-BE49-F238E27FC236}">
                <a16:creationId xmlns:a16="http://schemas.microsoft.com/office/drawing/2014/main" id="{F06752AA-CF45-4386-B1E5-EA602DAA2AE9}"/>
              </a:ext>
            </a:extLst>
          </p:cNvPr>
          <p:cNvSpPr/>
          <p:nvPr/>
        </p:nvSpPr>
        <p:spPr>
          <a:xfrm>
            <a:off x="4063802" y="1797288"/>
            <a:ext cx="1152128" cy="1853507"/>
          </a:xfrm>
          <a:prstGeom prst="roundRect">
            <a:avLst/>
          </a:prstGeom>
          <a:solidFill>
            <a:srgbClr val="962118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738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485339" y="1021876"/>
            <a:ext cx="712282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Controlo de Velocidade dos Motores e Atuação dos Sinais PWM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DD1A9A-322A-49A8-BD17-D95E4839D65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2500" r="4470" b="3155"/>
          <a:stretch/>
        </p:blipFill>
        <p:spPr bwMode="auto">
          <a:xfrm rot="16200000">
            <a:off x="1622707" y="2431046"/>
            <a:ext cx="3111392" cy="53236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242A513-AB91-4148-80E6-1821008AFD2B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54" b="95724" l="19733" r="79525">
                        <a14:foregroundMark x1="20158" y1="6908" x2="20178" y2="7237"/>
                        <a14:foregroundMark x1="20138" y1="6579" x2="20158" y2="6908"/>
                        <a14:foregroundMark x1="20107" y1="6086" x2="20138" y2="6579"/>
                        <a14:foregroundMark x1="20087" y1="5757" x2="20107" y2="6086"/>
                        <a14:foregroundMark x1="19955" y1="3618" x2="20087" y2="5757"/>
                        <a14:foregroundMark x1="22289" y1="6908" x2="22464" y2="7566"/>
                        <a14:foregroundMark x1="22201" y1="6579" x2="22289" y2="6908"/>
                        <a14:foregroundMark x1="22113" y1="6250" x2="22201" y2="6579"/>
                        <a14:foregroundMark x1="21982" y1="5757" x2="22113" y2="6250"/>
                        <a14:foregroundMark x1="21588" y1="4276" x2="21982" y2="5757"/>
                        <a14:foregroundMark x1="20178" y1="7895" x2="21662" y2="12007"/>
                        <a14:foregroundMark x1="22774" y1="7895" x2="21439" y2="11842"/>
                        <a14:foregroundMark x1="22626" y1="11678" x2="34792" y2="13322"/>
                        <a14:foregroundMark x1="21365" y1="17928" x2="21068" y2="47039"/>
                        <a14:foregroundMark x1="22626" y1="87664" x2="31528" y2="88158"/>
                        <a14:foregroundMark x1="31528" y1="88158" x2="35460" y2="87993"/>
                        <a14:foregroundMark x1="19955" y1="92434" x2="23071" y2="95724"/>
                        <a14:foregroundMark x1="53412" y1="92928" x2="64466" y2="89803"/>
                        <a14:foregroundMark x1="76187" y1="59539" x2="74703" y2="88487"/>
                        <a14:foregroundMark x1="79525" y1="94572" x2="79525" y2="94572"/>
                        <a14:backgroundMark x1="11795" y1="6908" x2="18257" y2="7060"/>
                        <a14:backgroundMark x1="18531" y1="7731" x2="14614" y2="18586"/>
                        <a14:backgroundMark x1="14614" y1="18586" x2="19441" y2="20978"/>
                        <a14:backgroundMark x1="21291" y1="91612" x2="21291" y2="91612"/>
                        <a14:backgroundMark x1="21513" y1="92105" x2="21513" y2="92105"/>
                        <a14:backgroundMark x1="21513" y1="6908" x2="21513" y2="6908"/>
                        <a14:backgroundMark x1="22033" y1="6579" x2="22033" y2="6579"/>
                        <a14:backgroundMark x1="21958" y1="5757" x2="21958" y2="5757"/>
                        <a14:backgroundMark x1="22255" y1="6908" x2="22255" y2="6908"/>
                        <a14:backgroundMark x1="22255" y1="6908" x2="22255" y2="6908"/>
                        <a14:backgroundMark x1="22255" y1="6579" x2="22255" y2="6579"/>
                        <a14:backgroundMark x1="22181" y1="6250" x2="22181" y2="6250"/>
                        <a14:backgroundMark x1="21958" y1="6086" x2="21958" y2="6086"/>
                        <a14:backgroundMark x1="22033" y1="6086" x2="22033" y2="6086"/>
                        <a14:backgroundMark x1="22181" y1="7566" x2="22181" y2="7566"/>
                        <a14:backgroundMark x1="22107" y1="5921" x2="22107" y2="5921"/>
                        <a14:backgroundMark x1="22329" y1="7730" x2="22329" y2="7730"/>
                        <a14:backgroundMark x1="22255" y1="7566" x2="22255" y2="7566"/>
                        <a14:backgroundMark x1="78635" y1="92928" x2="78635" y2="92928"/>
                        <a14:backgroundMark x1="78412" y1="92599" x2="78412" y2="92599"/>
                        <a14:backgroundMark x1="78338" y1="7072" x2="78338" y2="70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91" t="3178" r="19744" b="3202"/>
          <a:stretch/>
        </p:blipFill>
        <p:spPr bwMode="auto">
          <a:xfrm>
            <a:off x="6357281" y="3537166"/>
            <a:ext cx="4992216" cy="31113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04C038F-F83E-4BEF-9C34-658D840B4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35" y="1614321"/>
            <a:ext cx="6118962" cy="1904837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7786915" y="1685870"/>
            <a:ext cx="1909486" cy="1868296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/>
          <p:cNvSpPr/>
          <p:nvPr/>
        </p:nvSpPr>
        <p:spPr>
          <a:xfrm>
            <a:off x="3178403" y="1649329"/>
            <a:ext cx="1909485" cy="1904837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/>
          <p:cNvSpPr/>
          <p:nvPr/>
        </p:nvSpPr>
        <p:spPr>
          <a:xfrm>
            <a:off x="5087889" y="2814147"/>
            <a:ext cx="2699026" cy="69766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arredondado 6">
            <a:extLst>
              <a:ext uri="{FF2B5EF4-FFF2-40B4-BE49-F238E27FC236}">
                <a16:creationId xmlns:a16="http://schemas.microsoft.com/office/drawing/2014/main" id="{918988F4-EB03-4BA3-AE72-5005D5A92FAA}"/>
              </a:ext>
            </a:extLst>
          </p:cNvPr>
          <p:cNvSpPr/>
          <p:nvPr/>
        </p:nvSpPr>
        <p:spPr>
          <a:xfrm>
            <a:off x="5087889" y="1809986"/>
            <a:ext cx="2699026" cy="754918"/>
          </a:xfrm>
          <a:prstGeom prst="roundRect">
            <a:avLst/>
          </a:prstGeom>
          <a:solidFill>
            <a:srgbClr val="016E8C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64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Implementação dos Circuitos eletrónicos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5638800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Condicionamento do Botão e Máquina de Estados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04C038F-F83E-4BEF-9C34-658D840B4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35" y="1614321"/>
            <a:ext cx="6118962" cy="190483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268767" y="1869079"/>
            <a:ext cx="2339402" cy="69766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/>
          <p:cNvSpPr/>
          <p:nvPr/>
        </p:nvSpPr>
        <p:spPr>
          <a:xfrm>
            <a:off x="7608168" y="1631825"/>
            <a:ext cx="2088232" cy="1958882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/>
          <p:cNvSpPr/>
          <p:nvPr/>
        </p:nvSpPr>
        <p:spPr>
          <a:xfrm>
            <a:off x="3180535" y="1631824"/>
            <a:ext cx="2088232" cy="1904837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arredondado 6">
            <a:extLst>
              <a:ext uri="{FF2B5EF4-FFF2-40B4-BE49-F238E27FC236}">
                <a16:creationId xmlns:a16="http://schemas.microsoft.com/office/drawing/2014/main" id="{0226B037-AC35-406A-9349-14E69DE10088}"/>
              </a:ext>
            </a:extLst>
          </p:cNvPr>
          <p:cNvSpPr/>
          <p:nvPr/>
        </p:nvSpPr>
        <p:spPr>
          <a:xfrm>
            <a:off x="5268767" y="2744557"/>
            <a:ext cx="2339401" cy="858801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28D568E-667B-43DD-A2DB-4A8CE6805D67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91496" l="16376" r="81386">
                        <a14:foregroundMark x1="22775" y1="10840" x2="51255" y2="16291"/>
                        <a14:foregroundMark x1="51255" y1="16291" x2="16703" y2="24898"/>
                        <a14:foregroundMark x1="16703" y1="24898" x2="75273" y2="44160"/>
                        <a14:foregroundMark x1="75273" y1="44160" x2="34389" y2="68648"/>
                        <a14:foregroundMark x1="34389" y1="68648" x2="48908" y2="70082"/>
                        <a14:foregroundMark x1="48908" y1="70082" x2="35426" y2="86066"/>
                        <a14:foregroundMark x1="35426" y1="86066" x2="60808" y2="86578"/>
                        <a14:foregroundMark x1="60808" y1="86578" x2="60644" y2="87500"/>
                        <a14:foregroundMark x1="19920" y1="13440" x2="19159" y2="72643"/>
                        <a14:foregroundMark x1="19953" y1="10840" x2="19922" y2="13230"/>
                        <a14:foregroundMark x1="19962" y1="10163" x2="19953" y2="10840"/>
                        <a14:foregroundMark x1="19967" y1="9756" x2="19962" y2="10163"/>
                        <a14:foregroundMark x1="19978" y1="8914" x2="19967" y2="9756"/>
                        <a14:foregroundMark x1="19159" y1="72643" x2="22162" y2="34939"/>
                        <a14:foregroundMark x1="22162" y1="34939" x2="18068" y2="82070"/>
                        <a14:foregroundMark x1="18068" y1="82070" x2="36026" y2="20389"/>
                        <a14:foregroundMark x1="36026" y1="20389" x2="37009" y2="57992"/>
                        <a14:foregroundMark x1="37009" y1="57992" x2="36627" y2="29611"/>
                        <a14:foregroundMark x1="36627" y1="29611" x2="30404" y2="78893"/>
                        <a14:foregroundMark x1="30404" y1="78893" x2="54258" y2="42316"/>
                        <a14:foregroundMark x1="54258" y1="42316" x2="63810" y2="60041"/>
                        <a14:foregroundMark x1="63810" y1="60041" x2="79203" y2="23873"/>
                        <a14:foregroundMark x1="79203" y1="23873" x2="72817" y2="63832"/>
                        <a14:foregroundMark x1="72817" y1="63832" x2="73472" y2="41291"/>
                        <a14:foregroundMark x1="73472" y1="41291" x2="74891" y2="63320"/>
                        <a14:foregroundMark x1="74891" y1="63320" x2="71070" y2="89037"/>
                        <a14:foregroundMark x1="71070" y1="89037" x2="77238" y2="57070"/>
                        <a14:foregroundMark x1="77238" y1="57070" x2="78493" y2="78484"/>
                        <a14:foregroundMark x1="78493" y1="78484" x2="77402" y2="75102"/>
                        <a14:foregroundMark x1="77402" y1="73258" x2="77402" y2="73258"/>
                        <a14:foregroundMark x1="78930" y1="87500" x2="78930" y2="87500"/>
                        <a14:foregroundMark x1="21373" y1="10275" x2="48417" y2="9529"/>
                        <a14:foregroundMark x1="18723" y1="10348" x2="20720" y2="10293"/>
                        <a14:foregroundMark x1="48417" y1="9529" x2="68941" y2="10758"/>
                        <a14:foregroundMark x1="78177" y1="8907" x2="78657" y2="8811"/>
                        <a14:foregroundMark x1="68941" y1="10758" x2="78102" y2="8922"/>
                        <a14:foregroundMark x1="78940" y1="10434" x2="81550" y2="25410"/>
                        <a14:foregroundMark x1="78657" y1="8811" x2="78940" y2="10434"/>
                        <a14:foregroundMark x1="81550" y1="25410" x2="82041" y2="81865"/>
                        <a14:foregroundMark x1="77912" y1="88542" x2="74945" y2="93340"/>
                        <a14:foregroundMark x1="82041" y1="81865" x2="78147" y2="88162"/>
                        <a14:foregroundMark x1="74945" y1="93340" x2="18395" y2="94467"/>
                        <a14:foregroundMark x1="18395" y1="94467" x2="16430" y2="78791"/>
                        <a14:foregroundMark x1="16430" y1="78791" x2="18723" y2="12602"/>
                        <a14:foregroundMark x1="19828" y1="7413" x2="25491" y2="7275"/>
                        <a14:foregroundMark x1="17085" y1="7480" x2="19753" y2="7415"/>
                        <a14:foregroundMark x1="25491" y1="7275" x2="42904" y2="9939"/>
                        <a14:foregroundMark x1="42904" y1="9939" x2="80349" y2="6250"/>
                        <a14:foregroundMark x1="80349" y1="6250" x2="81114" y2="6250"/>
                        <a14:foregroundMark x1="21570" y1="92704" x2="36354" y2="91086"/>
                        <a14:foregroundMark x1="17631" y1="93135" x2="21521" y2="92709"/>
                        <a14:foregroundMark x1="36354" y1="91086" x2="55622" y2="94160"/>
                        <a14:foregroundMark x1="55622" y1="94160" x2="63974" y2="93135"/>
                        <a14:foregroundMark x1="63974" y1="93135" x2="72434" y2="93135"/>
                        <a14:foregroundMark x1="79595" y1="91168" x2="81386" y2="90676"/>
                        <a14:foregroundMark x1="72434" y1="93135" x2="79224" y2="91270"/>
                        <a14:foregroundMark x1="81386" y1="90676" x2="79705" y2="91398"/>
                        <a14:foregroundMark x1="22527" y1="21545" x2="22527" y2="21545"/>
                        <a14:foregroundMark x1="20144" y1="20054" x2="20144" y2="20054"/>
                        <a14:foregroundMark x1="22166" y1="18835" x2="22166" y2="18835"/>
                        <a14:foregroundMark x1="33069" y1="82385" x2="32130" y2="87940"/>
                        <a14:foregroundMark x1="79350" y1="36314" x2="79350" y2="36314"/>
                        <a14:foregroundMark x1="79061" y1="47425" x2="79061" y2="47425"/>
                        <a14:foregroundMark x1="33502" y1="86450" x2="33502" y2="86450"/>
                        <a14:foregroundMark x1="34224" y1="81978" x2="31913" y2="88618"/>
                        <a14:foregroundMark x1="78123" y1="52304" x2="78123" y2="52304"/>
                        <a14:backgroundMark x1="21083" y1="10163" x2="21083" y2="10163"/>
                        <a14:backgroundMark x1="21444" y1="10840" x2="21444" y2="10840"/>
                        <a14:backgroundMark x1="21444" y1="10298" x2="21444" y2="10298"/>
                        <a14:backgroundMark x1="21155" y1="10705" x2="21155" y2="10705"/>
                        <a14:backgroundMark x1="21300" y1="10163" x2="21300" y2="10163"/>
                        <a14:backgroundMark x1="21588" y1="9756" x2="21588" y2="9756"/>
                        <a14:backgroundMark x1="21588" y1="10434" x2="21588" y2="10434"/>
                        <a14:backgroundMark x1="21588" y1="10705" x2="21588" y2="10705"/>
                        <a14:backgroundMark x1="21011" y1="10569" x2="21011" y2="10569"/>
                        <a14:backgroundMark x1="20794" y1="10569" x2="20794" y2="10569"/>
                        <a14:backgroundMark x1="21733" y1="10298" x2="21733" y2="10298"/>
                        <a14:backgroundMark x1="20939" y1="10705" x2="20939" y2="10705"/>
                        <a14:backgroundMark x1="20794" y1="10705" x2="20794" y2="10705"/>
                        <a14:backgroundMark x1="21011" y1="10027" x2="20722" y2="10298"/>
                        <a14:backgroundMark x1="78628" y1="11111" x2="78412" y2="10434"/>
                        <a14:backgroundMark x1="78628" y1="89160" x2="78339" y2="89431"/>
                        <a14:backgroundMark x1="21011" y1="89702" x2="21011" y2="88889"/>
                        <a14:backgroundMark x1="20722" y1="10434" x2="21444" y2="10027"/>
                        <a14:backgroundMark x1="78845" y1="10434" x2="78845" y2="104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18" t="6620" r="17539" b="5442"/>
          <a:stretch/>
        </p:blipFill>
        <p:spPr bwMode="auto">
          <a:xfrm>
            <a:off x="6379810" y="3689422"/>
            <a:ext cx="4238462" cy="30534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D8E9B46-F4C6-4904-B3A4-2D55643311A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945" y="3692717"/>
            <a:ext cx="4033247" cy="3050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9727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7" y="1196752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Desenho do Encapsulamento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Modelo 3D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Imagens Reais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879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43194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Desenho do Encapsulamento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CE1AB1-C0FA-44EC-83C8-66C88C42360B}"/>
              </a:ext>
            </a:extLst>
          </p:cNvPr>
          <p:cNvPicPr/>
          <p:nvPr/>
        </p:nvPicPr>
        <p:blipFill rotWithShape="1">
          <a:blip r:embed="rId3"/>
          <a:srcRect l="4142" t="2620" r="4612"/>
          <a:stretch/>
        </p:blipFill>
        <p:spPr bwMode="auto">
          <a:xfrm>
            <a:off x="842939" y="1844824"/>
            <a:ext cx="4704302" cy="43114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55721F9-58EC-43C2-81F8-09E0D1654C46}"/>
              </a:ext>
            </a:extLst>
          </p:cNvPr>
          <p:cNvPicPr/>
          <p:nvPr/>
        </p:nvPicPr>
        <p:blipFill rotWithShape="1">
          <a:blip r:embed="rId4"/>
          <a:srcRect l="3866" t="5782" r="7512" b="5575"/>
          <a:stretch/>
        </p:blipFill>
        <p:spPr bwMode="auto">
          <a:xfrm>
            <a:off x="6524525" y="1824743"/>
            <a:ext cx="4824536" cy="4147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AutoShape 2">
            <a:extLst>
              <a:ext uri="{FF2B5EF4-FFF2-40B4-BE49-F238E27FC236}">
                <a16:creationId xmlns:a16="http://schemas.microsoft.com/office/drawing/2014/main" id="{8B03C204-F46D-40B5-AC7A-34238BF738C2}"/>
              </a:ext>
            </a:extLst>
          </p:cNvPr>
          <p:cNvSpPr txBox="1">
            <a:spLocks noChangeArrowheads="1"/>
          </p:cNvSpPr>
          <p:nvPr/>
        </p:nvSpPr>
        <p:spPr>
          <a:xfrm>
            <a:off x="2289141" y="6125738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superior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1CC001B0-3302-45D3-BF1B-CF363B1DEDD0}"/>
              </a:ext>
            </a:extLst>
          </p:cNvPr>
          <p:cNvSpPr txBox="1">
            <a:spLocks noChangeArrowheads="1"/>
          </p:cNvSpPr>
          <p:nvPr/>
        </p:nvSpPr>
        <p:spPr>
          <a:xfrm>
            <a:off x="8090964" y="6125737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inferior</a:t>
            </a:r>
          </a:p>
        </p:txBody>
      </p:sp>
    </p:spTree>
    <p:extLst>
      <p:ext uri="{BB962C8B-B14F-4D97-AF65-F5344CB8AC3E}">
        <p14:creationId xmlns:p14="http://schemas.microsoft.com/office/powerpoint/2010/main" val="1373175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43194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Desenho do Encapsulamento</a:t>
            </a: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8B03C204-F46D-40B5-AC7A-34238BF738C2}"/>
              </a:ext>
            </a:extLst>
          </p:cNvPr>
          <p:cNvSpPr txBox="1">
            <a:spLocks noChangeArrowheads="1"/>
          </p:cNvSpPr>
          <p:nvPr/>
        </p:nvSpPr>
        <p:spPr>
          <a:xfrm>
            <a:off x="1383192" y="5312085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lateral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1CC001B0-3302-45D3-BF1B-CF363B1DEDD0}"/>
              </a:ext>
            </a:extLst>
          </p:cNvPr>
          <p:cNvSpPr txBox="1">
            <a:spLocks noChangeArrowheads="1"/>
          </p:cNvSpPr>
          <p:nvPr/>
        </p:nvSpPr>
        <p:spPr>
          <a:xfrm>
            <a:off x="5447928" y="5312086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frontal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F4979CB-018F-4587-88B1-E8E94634E6B8}"/>
              </a:ext>
            </a:extLst>
          </p:cNvPr>
          <p:cNvPicPr/>
          <p:nvPr/>
        </p:nvPicPr>
        <p:blipFill rotWithShape="1">
          <a:blip r:embed="rId3"/>
          <a:srcRect r="943"/>
          <a:stretch/>
        </p:blipFill>
        <p:spPr bwMode="auto">
          <a:xfrm>
            <a:off x="482763" y="2790295"/>
            <a:ext cx="3652614" cy="2399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E0BB3B4-1BEC-4DA6-848D-80D15591CC4C}"/>
              </a:ext>
            </a:extLst>
          </p:cNvPr>
          <p:cNvPicPr/>
          <p:nvPr/>
        </p:nvPicPr>
        <p:blipFill rotWithShape="1">
          <a:blip r:embed="rId4"/>
          <a:srcRect l="5238" t="5691" r="4129"/>
          <a:stretch/>
        </p:blipFill>
        <p:spPr bwMode="auto">
          <a:xfrm>
            <a:off x="4429216" y="2411520"/>
            <a:ext cx="3565395" cy="27787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B9F56B-3E4F-4257-AB30-2DECB736E65D}"/>
              </a:ext>
            </a:extLst>
          </p:cNvPr>
          <p:cNvPicPr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727" t="1992" r="3234" b="1811"/>
          <a:stretch/>
        </p:blipFill>
        <p:spPr bwMode="auto">
          <a:xfrm>
            <a:off x="8308379" y="2431195"/>
            <a:ext cx="3564000" cy="27787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79CD5438-2EEE-49C1-83C6-BC0143943155}"/>
              </a:ext>
            </a:extLst>
          </p:cNvPr>
          <p:cNvSpPr txBox="1">
            <a:spLocks noChangeArrowheads="1"/>
          </p:cNvSpPr>
          <p:nvPr/>
        </p:nvSpPr>
        <p:spPr>
          <a:xfrm>
            <a:off x="9204996" y="5323918"/>
            <a:ext cx="18118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9387" algn="l"/>
            <a:r>
              <a:rPr lang="pt-PT" sz="2000" b="0" dirty="0">
                <a:solidFill>
                  <a:schemeClr val="tx1"/>
                </a:solidFill>
              </a:rPr>
              <a:t>Vista traseira</a:t>
            </a:r>
          </a:p>
        </p:txBody>
      </p:sp>
    </p:spTree>
    <p:extLst>
      <p:ext uri="{BB962C8B-B14F-4D97-AF65-F5344CB8AC3E}">
        <p14:creationId xmlns:p14="http://schemas.microsoft.com/office/powerpoint/2010/main" val="870959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70374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Modelo 3D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81BCB2B0-6583-4F80-82D9-A8E3FFB6367C}"/>
              </a:ext>
            </a:extLst>
          </p:cNvPr>
          <p:cNvGrpSpPr/>
          <p:nvPr/>
        </p:nvGrpSpPr>
        <p:grpSpPr>
          <a:xfrm>
            <a:off x="2608216" y="1628800"/>
            <a:ext cx="6975567" cy="5027106"/>
            <a:chOff x="2205674" y="1586268"/>
            <a:chExt cx="7098812" cy="5115925"/>
          </a:xfrm>
        </p:grpSpPr>
        <p:pic>
          <p:nvPicPr>
            <p:cNvPr id="6146" name="Picture 2" descr="https://cdn.discordapp.com/attachments/791304962537816084/808373895513505792/Captura_de_ecra_2021-02-08_162443.png">
              <a:extLst>
                <a:ext uri="{FF2B5EF4-FFF2-40B4-BE49-F238E27FC236}">
                  <a16:creationId xmlns:a16="http://schemas.microsoft.com/office/drawing/2014/main" id="{A2D1DE77-36A2-40E4-8F3A-B3DBA918D9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7" r="3667" b="1978"/>
            <a:stretch/>
          </p:blipFill>
          <p:spPr bwMode="auto">
            <a:xfrm>
              <a:off x="5746200" y="1586268"/>
              <a:ext cx="3558286" cy="2535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s://cdn.discordapp.com/attachments/791304962537816084/808373897731768371/Captura_de_ecra_2021-02-08_162612.png">
              <a:extLst>
                <a:ext uri="{FF2B5EF4-FFF2-40B4-BE49-F238E27FC236}">
                  <a16:creationId xmlns:a16="http://schemas.microsoft.com/office/drawing/2014/main" id="{99D6E466-F647-42BB-9196-C0BA09E286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0" r="6353"/>
            <a:stretch/>
          </p:blipFill>
          <p:spPr bwMode="auto">
            <a:xfrm>
              <a:off x="2205674" y="1586268"/>
              <a:ext cx="3559908" cy="2580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https://cdn.discordapp.com/attachments/791304962537816084/808373899539906600/Captura_de_ecra_2021-02-08_162651.png">
              <a:extLst>
                <a:ext uri="{FF2B5EF4-FFF2-40B4-BE49-F238E27FC236}">
                  <a16:creationId xmlns:a16="http://schemas.microsoft.com/office/drawing/2014/main" id="{2A9534D0-2263-439F-BDAE-F151F0A6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730" y="4121424"/>
              <a:ext cx="3569756" cy="2580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https://cdn.discordapp.com/attachments/791304962537816084/808373901368623144/Captura_de_ecra_2021-02-08_162712.png">
              <a:extLst>
                <a:ext uri="{FF2B5EF4-FFF2-40B4-BE49-F238E27FC236}">
                  <a16:creationId xmlns:a16="http://schemas.microsoft.com/office/drawing/2014/main" id="{339F218B-37E9-4230-BE5E-222B6F7C74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5674" y="4121424"/>
              <a:ext cx="3559908" cy="2580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195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Circuito Mecânico implementado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99178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Imagens Reais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9182CAF-7FEF-4A2A-AA99-FA747AFD8E12}"/>
              </a:ext>
            </a:extLst>
          </p:cNvPr>
          <p:cNvGrpSpPr/>
          <p:nvPr/>
        </p:nvGrpSpPr>
        <p:grpSpPr>
          <a:xfrm>
            <a:off x="2856794" y="1700808"/>
            <a:ext cx="6478412" cy="4846136"/>
            <a:chOff x="1703510" y="1520097"/>
            <a:chExt cx="6232422" cy="466212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D100BF43-B27C-441A-ACD3-D39EE3D41E09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510" y="1520097"/>
              <a:ext cx="3096345" cy="2322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0AD200F-E6A0-42D2-B27E-F419BBADD1C3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8549" y="1520097"/>
              <a:ext cx="3096346" cy="2322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9849E0A9-7DED-441A-AAFD-FEB211ACF461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226112" y="3472400"/>
              <a:ext cx="2322257" cy="3097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8FA50DDB-A767-454D-B4FC-19B6F87C0D57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703511" y="3859963"/>
              <a:ext cx="3096345" cy="232225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50153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9736" y="1286176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Resultados Experimentais</a:t>
            </a:r>
          </a:p>
        </p:txBody>
      </p:sp>
    </p:spTree>
    <p:extLst>
      <p:ext uri="{BB962C8B-B14F-4D97-AF65-F5344CB8AC3E}">
        <p14:creationId xmlns:p14="http://schemas.microsoft.com/office/powerpoint/2010/main" val="555877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 dirty="0">
                <a:latin typeface="Trebuchet MS" panose="020B0603020202020204" pitchFamily="34" charset="0"/>
              </a:rPr>
              <a:t>Introdução</a:t>
            </a:r>
            <a:endParaRPr lang="pt-PT" sz="24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Descrição do Problema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Soluções e Proposta de Produto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Planeamento</a:t>
            </a:r>
          </a:p>
          <a:p>
            <a:endParaRPr lang="pt-PT" sz="2400" b="1" dirty="0">
              <a:latin typeface="Trebuchet MS" panose="020B0603020202020204" pitchFamily="34" charset="0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60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2788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Sensor na parte central </a:t>
            </a:r>
          </a:p>
        </p:txBody>
      </p:sp>
      <p:pic>
        <p:nvPicPr>
          <p:cNvPr id="2" name="247">
            <a:hlinkClick r:id="" action="ppaction://media"/>
            <a:extLst>
              <a:ext uri="{FF2B5EF4-FFF2-40B4-BE49-F238E27FC236}">
                <a16:creationId xmlns:a16="http://schemas.microsoft.com/office/drawing/2014/main" id="{57A26896-ADC5-41F3-A7C3-A421AF7AC8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429" r="34421"/>
          <a:stretch/>
        </p:blipFill>
        <p:spPr>
          <a:xfrm>
            <a:off x="4653510" y="1587888"/>
            <a:ext cx="2884980" cy="52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9989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Sensor na parte central </a:t>
            </a:r>
          </a:p>
        </p:txBody>
      </p:sp>
      <p:pic>
        <p:nvPicPr>
          <p:cNvPr id="4" name="Sensor_meio_1">
            <a:hlinkClick r:id="" action="ppaction://media"/>
            <a:extLst>
              <a:ext uri="{FF2B5EF4-FFF2-40B4-BE49-F238E27FC236}">
                <a16:creationId xmlns:a16="http://schemas.microsoft.com/office/drawing/2014/main" id="{2DEA05E4-E72E-453E-954F-EC53E967BB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3714" y="1637480"/>
            <a:ext cx="8724571" cy="490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1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1100" dirty="0">
              <a:latin typeface="Trebuchet MS" panose="020B0603020202020204" pitchFamily="34" charset="0"/>
            </a:endParaRP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2788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Sensor na parte frontal </a:t>
            </a:r>
          </a:p>
        </p:txBody>
      </p:sp>
      <p:pic>
        <p:nvPicPr>
          <p:cNvPr id="2" name="Sensor_frente_4">
            <a:hlinkClick r:id="" action="ppaction://media"/>
            <a:extLst>
              <a:ext uri="{FF2B5EF4-FFF2-40B4-BE49-F238E27FC236}">
                <a16:creationId xmlns:a16="http://schemas.microsoft.com/office/drawing/2014/main" id="{E95337B1-8B93-4236-AAC8-4B21EA5AF7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054" r="34053"/>
          <a:stretch/>
        </p:blipFill>
        <p:spPr>
          <a:xfrm>
            <a:off x="4637838" y="1605937"/>
            <a:ext cx="29163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9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7" y="1196752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Produto Final</a:t>
            </a:r>
            <a:endParaRPr lang="pt-PT" sz="20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Características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Lista de Componentes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388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Produto Final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06378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Características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5979D854-2DCF-4695-9E0F-174A5AF5E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154145"/>
              </p:ext>
            </p:extLst>
          </p:nvPr>
        </p:nvGraphicFramePr>
        <p:xfrm>
          <a:off x="2927648" y="2204864"/>
          <a:ext cx="6336704" cy="35283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2994">
                  <a:extLst>
                    <a:ext uri="{9D8B030D-6E8A-4147-A177-3AD203B41FA5}">
                      <a16:colId xmlns:a16="http://schemas.microsoft.com/office/drawing/2014/main" val="2176664718"/>
                    </a:ext>
                  </a:extLst>
                </a:gridCol>
                <a:gridCol w="4013710">
                  <a:extLst>
                    <a:ext uri="{9D8B030D-6E8A-4147-A177-3AD203B41FA5}">
                      <a16:colId xmlns:a16="http://schemas.microsoft.com/office/drawing/2014/main" val="121437904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>
                          <a:solidFill>
                            <a:srgbClr val="FFFFFF"/>
                          </a:solidFill>
                        </a:rPr>
                        <a:t>Características</a:t>
                      </a:r>
                    </a:p>
                  </a:txBody>
                  <a:tcPr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>
                          <a:solidFill>
                            <a:srgbClr val="FFFFFF"/>
                          </a:solidFill>
                        </a:rPr>
                        <a:t>Valores</a:t>
                      </a:r>
                    </a:p>
                  </a:txBody>
                  <a:tcPr>
                    <a:solidFill>
                      <a:srgbClr val="9621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6454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pt-PT" b="1" dirty="0"/>
                        <a:t>Dimensões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[420x370x280] mm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1139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pt-PT" b="1" dirty="0"/>
                        <a:t>Alimentação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+ 12,6 V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210618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pt-PT" b="1" dirty="0"/>
                        <a:t>Peso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3,6 Kg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3081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pt-PT" b="1" dirty="0"/>
                        <a:t>Autonomia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 hora 10 minutos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949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pt-PT" b="1" dirty="0"/>
                        <a:t>Velocidade Máxima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 m/s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6497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l"/>
                      <a:r>
                        <a:rPr lang="pt-PT" b="1" dirty="0"/>
                        <a:t>Preço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250 €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68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139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>
                <a:latin typeface="Trebuchet MS" panose="020B0603020202020204" pitchFamily="34" charset="0"/>
              </a:rPr>
              <a:t>Produto Final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71186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Lista de Componentes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FF00E74E-9CDF-4815-A0C3-F380BC39B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124006"/>
              </p:ext>
            </p:extLst>
          </p:nvPr>
        </p:nvGraphicFramePr>
        <p:xfrm>
          <a:off x="311577" y="1773091"/>
          <a:ext cx="5808206" cy="4625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815">
                  <a:extLst>
                    <a:ext uri="{9D8B030D-6E8A-4147-A177-3AD203B41FA5}">
                      <a16:colId xmlns:a16="http://schemas.microsoft.com/office/drawing/2014/main" val="2176664718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1214379041"/>
                    </a:ext>
                  </a:extLst>
                </a:gridCol>
                <a:gridCol w="806825">
                  <a:extLst>
                    <a:ext uri="{9D8B030D-6E8A-4147-A177-3AD203B41FA5}">
                      <a16:colId xmlns:a16="http://schemas.microsoft.com/office/drawing/2014/main" val="4056873193"/>
                    </a:ext>
                  </a:extLst>
                </a:gridCol>
                <a:gridCol w="1265891">
                  <a:extLst>
                    <a:ext uri="{9D8B030D-6E8A-4147-A177-3AD203B41FA5}">
                      <a16:colId xmlns:a16="http://schemas.microsoft.com/office/drawing/2014/main" val="3283114369"/>
                    </a:ext>
                  </a:extLst>
                </a:gridCol>
                <a:gridCol w="1191427">
                  <a:extLst>
                    <a:ext uri="{9D8B030D-6E8A-4147-A177-3AD203B41FA5}">
                      <a16:colId xmlns:a16="http://schemas.microsoft.com/office/drawing/2014/main" val="225386786"/>
                    </a:ext>
                  </a:extLst>
                </a:gridCol>
              </a:tblGrid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Material</a:t>
                      </a:r>
                    </a:p>
                  </a:txBody>
                  <a:tcPr marL="9525" marR="9525" marT="9525" marB="0" anchor="b"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Quantidade</a:t>
                      </a:r>
                    </a:p>
                  </a:txBody>
                  <a:tcPr marL="9525" marR="9525" marT="9525" marB="0" anchor="b"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Preço unitário</a:t>
                      </a:r>
                    </a:p>
                  </a:txBody>
                  <a:tcPr marL="9525" marR="9525" marT="9525" marB="0" anchor="b"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Preço total</a:t>
                      </a:r>
                    </a:p>
                  </a:txBody>
                  <a:tcPr marL="9525" marR="9525" marT="9525" marB="0" anchor="b">
                    <a:solidFill>
                      <a:srgbClr val="9621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64545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Motores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13022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Rodas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698097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 de hubs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979484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Rodas livres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1,69 €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3,38 €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842884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Módulo driver L298N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12,90 €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12,90 €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11395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QTR-8A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19,90 €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19,90 €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210618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pilha 18650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5,10 €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30813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BMS  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9499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Pilha LI-ION 18650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6497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LM7805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68044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TL494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866317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LM324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321270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LM358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0,74 €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40100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74HCT04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0,92 €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0,92 €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75555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74HCT08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782218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74HCT14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0,61 €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0,61 €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596841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74HCT32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0,48 €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0,48 €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0969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74HCT112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1,32 €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1,32 €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996159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NE555P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0,32 €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0,32 €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353700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E3248D5D-03E2-4480-A152-B2243DA56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754276"/>
              </p:ext>
            </p:extLst>
          </p:nvPr>
        </p:nvGraphicFramePr>
        <p:xfrm>
          <a:off x="6152143" y="1773091"/>
          <a:ext cx="5808206" cy="4625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3897">
                  <a:extLst>
                    <a:ext uri="{9D8B030D-6E8A-4147-A177-3AD203B41FA5}">
                      <a16:colId xmlns:a16="http://schemas.microsoft.com/office/drawing/2014/main" val="2176664718"/>
                    </a:ext>
                  </a:extLst>
                </a:gridCol>
                <a:gridCol w="2216383">
                  <a:extLst>
                    <a:ext uri="{9D8B030D-6E8A-4147-A177-3AD203B41FA5}">
                      <a16:colId xmlns:a16="http://schemas.microsoft.com/office/drawing/2014/main" val="1214379041"/>
                    </a:ext>
                  </a:extLst>
                </a:gridCol>
                <a:gridCol w="830608">
                  <a:extLst>
                    <a:ext uri="{9D8B030D-6E8A-4147-A177-3AD203B41FA5}">
                      <a16:colId xmlns:a16="http://schemas.microsoft.com/office/drawing/2014/main" val="4056873193"/>
                    </a:ext>
                  </a:extLst>
                </a:gridCol>
                <a:gridCol w="1265891">
                  <a:extLst>
                    <a:ext uri="{9D8B030D-6E8A-4147-A177-3AD203B41FA5}">
                      <a16:colId xmlns:a16="http://schemas.microsoft.com/office/drawing/2014/main" val="3283114369"/>
                    </a:ext>
                  </a:extLst>
                </a:gridCol>
                <a:gridCol w="1191427">
                  <a:extLst>
                    <a:ext uri="{9D8B030D-6E8A-4147-A177-3AD203B41FA5}">
                      <a16:colId xmlns:a16="http://schemas.microsoft.com/office/drawing/2014/main" val="225386786"/>
                    </a:ext>
                  </a:extLst>
                </a:gridCol>
              </a:tblGrid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Terminal 2 pinos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13,60 €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64545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Terminal 3 pinos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13022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Potenciómetro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698097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Resistência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979484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Condensador cerâmico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842884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Condensador eletrolítico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11395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Botão de pressão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210618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Botão de painel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30813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Terminal 12 conetores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9499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Alumínio 2 mm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6497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Placa madeira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68044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Placa de acrílico policarbonato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866317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Parafuso 5 mm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321270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Parafuso 3 mm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40100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Porca com asas 5 mm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75555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Porca 5 mm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782218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Rebites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596841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Anilhas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0969"/>
                  </a:ext>
                </a:extLst>
              </a:tr>
              <a:tr h="23129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Jumpers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996159"/>
                  </a:ext>
                </a:extLst>
              </a:tr>
              <a:tr h="231297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9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227,85 €</a:t>
                      </a:r>
                    </a:p>
                  </a:txBody>
                  <a:tcPr marL="9525" marR="9525" marT="9525" marB="0" anchor="b">
                    <a:solidFill>
                      <a:srgbClr val="962118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353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608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7" y="1196752"/>
            <a:ext cx="4752528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Análise do Produto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Fiabilidade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Segurança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Certificação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534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 Produto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63174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Fiabilidade</a:t>
            </a:r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70CA49B8-EEA5-4A9D-8F02-9081B079F726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7483613" cy="878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Tempo de vida estimado para os componentes usados.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D003CA94-8444-475B-A56C-A50F59491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11543"/>
              </p:ext>
            </p:extLst>
          </p:nvPr>
        </p:nvGraphicFramePr>
        <p:xfrm>
          <a:off x="2927648" y="2636912"/>
          <a:ext cx="6336704" cy="3296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2994">
                  <a:extLst>
                    <a:ext uri="{9D8B030D-6E8A-4147-A177-3AD203B41FA5}">
                      <a16:colId xmlns:a16="http://schemas.microsoft.com/office/drawing/2014/main" val="2176664718"/>
                    </a:ext>
                  </a:extLst>
                </a:gridCol>
                <a:gridCol w="4013710">
                  <a:extLst>
                    <a:ext uri="{9D8B030D-6E8A-4147-A177-3AD203B41FA5}">
                      <a16:colId xmlns:a16="http://schemas.microsoft.com/office/drawing/2014/main" val="121437904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>
                          <a:solidFill>
                            <a:srgbClr val="FFFFFF"/>
                          </a:solidFill>
                        </a:rPr>
                        <a:t>Componente</a:t>
                      </a:r>
                    </a:p>
                  </a:txBody>
                  <a:tcPr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>
                          <a:solidFill>
                            <a:srgbClr val="FFFFFF"/>
                          </a:solidFill>
                        </a:rPr>
                        <a:t>MTBF</a:t>
                      </a:r>
                    </a:p>
                  </a:txBody>
                  <a:tcPr>
                    <a:solidFill>
                      <a:srgbClr val="9621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6454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Baterias 18650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300 – 500 ciclos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1139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Motor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1000 a 3000 horas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210618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Condensador Eletrolítico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11,4 anos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3081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Condensador Cerâmico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u="none" dirty="0"/>
                        <a:t>142,69 anos</a:t>
                      </a:r>
                    </a:p>
                  </a:txBody>
                  <a:tcPr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9499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Semicondutores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 anos</a:t>
                      </a:r>
                    </a:p>
                  </a:txBody>
                  <a:tcPr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6497"/>
                  </a:ext>
                </a:extLst>
              </a:tr>
            </a:tbl>
          </a:graphicData>
        </a:graphic>
      </p:graphicFrame>
      <p:sp>
        <p:nvSpPr>
          <p:cNvPr id="10" name="Marcador de Posição de Conteúdo 5">
            <a:extLst>
              <a:ext uri="{FF2B5EF4-FFF2-40B4-BE49-F238E27FC236}">
                <a16:creationId xmlns:a16="http://schemas.microsoft.com/office/drawing/2014/main" id="{5E32DAB1-B42B-4282-B697-2EA7EBFEEFD0}"/>
              </a:ext>
            </a:extLst>
          </p:cNvPr>
          <p:cNvSpPr txBox="1">
            <a:spLocks/>
          </p:cNvSpPr>
          <p:nvPr/>
        </p:nvSpPr>
        <p:spPr>
          <a:xfrm>
            <a:off x="3438820" y="5933296"/>
            <a:ext cx="5314359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500" dirty="0"/>
              <a:t>[6], [7], [8], [9] e [10], seguindo a ordem dos componentes acima.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28130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 Produto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63174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Segurança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1424E8-26DC-44AD-9585-E840D773AA4F}"/>
              </a:ext>
            </a:extLst>
          </p:cNvPr>
          <p:cNvSpPr txBox="1"/>
          <p:nvPr/>
        </p:nvSpPr>
        <p:spPr>
          <a:xfrm>
            <a:off x="657323" y="5966233"/>
            <a:ext cx="86123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500" dirty="0">
                <a:solidFill>
                  <a:srgbClr val="016E8C"/>
                </a:solidFill>
              </a:rPr>
              <a:t>(a) Perigoso para o ambiente; (b) Corrosivo; (c) Comburente; (d) Inflamável; (e) Explosivo; (f) Tóxico; </a:t>
            </a:r>
          </a:p>
          <a:p>
            <a:pPr algn="ctr"/>
            <a:r>
              <a:rPr lang="pt-PT" sz="1500" dirty="0">
                <a:solidFill>
                  <a:srgbClr val="016E8C"/>
                </a:solidFill>
              </a:rPr>
              <a:t>(g) Vários perigos; (h) Sensível à eletricidade estática. [11]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9570710-4910-44B9-958C-6066D2ABBA93}"/>
              </a:ext>
            </a:extLst>
          </p:cNvPr>
          <p:cNvGrpSpPr/>
          <p:nvPr/>
        </p:nvGrpSpPr>
        <p:grpSpPr>
          <a:xfrm>
            <a:off x="1127447" y="1002733"/>
            <a:ext cx="7672127" cy="4982063"/>
            <a:chOff x="2259936" y="859869"/>
            <a:chExt cx="7672127" cy="4982063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D8A23231-DEB5-4260-8792-E7B47778A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9936" y="859869"/>
              <a:ext cx="7672127" cy="4982063"/>
            </a:xfrm>
            <a:prstGeom prst="rect">
              <a:avLst/>
            </a:prstGeom>
          </p:spPr>
        </p:pic>
        <p:sp>
          <p:nvSpPr>
            <p:cNvPr id="9" name="Retângulo arredondado 6">
              <a:extLst>
                <a:ext uri="{FF2B5EF4-FFF2-40B4-BE49-F238E27FC236}">
                  <a16:creationId xmlns:a16="http://schemas.microsoft.com/office/drawing/2014/main" id="{09DC0AE1-3D04-4D34-89F9-C03AFE14C3D6}"/>
                </a:ext>
              </a:extLst>
            </p:cNvPr>
            <p:cNvSpPr/>
            <p:nvPr/>
          </p:nvSpPr>
          <p:spPr>
            <a:xfrm>
              <a:off x="2259936" y="1485669"/>
              <a:ext cx="7672127" cy="4319595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BFD30CA-6CB3-4507-BD02-43EA4CD3196E}"/>
              </a:ext>
            </a:extLst>
          </p:cNvPr>
          <p:cNvGrpSpPr/>
          <p:nvPr/>
        </p:nvGrpSpPr>
        <p:grpSpPr>
          <a:xfrm>
            <a:off x="9271726" y="2506300"/>
            <a:ext cx="1863824" cy="2448272"/>
            <a:chOff x="9686358" y="2564904"/>
            <a:chExt cx="1863824" cy="2448272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7A43079-9A2F-4296-8D01-6E83CEF28ED2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7173" y="2780928"/>
              <a:ext cx="1422195" cy="2030957"/>
            </a:xfrm>
            <a:prstGeom prst="rect">
              <a:avLst/>
            </a:prstGeom>
          </p:spPr>
        </p:pic>
        <p:sp>
          <p:nvSpPr>
            <p:cNvPr id="10" name="Retângulo arredondado 6">
              <a:extLst>
                <a:ext uri="{FF2B5EF4-FFF2-40B4-BE49-F238E27FC236}">
                  <a16:creationId xmlns:a16="http://schemas.microsoft.com/office/drawing/2014/main" id="{A0643DEC-5570-4DA6-BBE9-88ABBA41CB80}"/>
                </a:ext>
              </a:extLst>
            </p:cNvPr>
            <p:cNvSpPr/>
            <p:nvPr/>
          </p:nvSpPr>
          <p:spPr>
            <a:xfrm>
              <a:off x="9686358" y="2564904"/>
              <a:ext cx="1863824" cy="2448272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4AABA1-F3B6-44BD-9707-56A75A2F2ABB}"/>
              </a:ext>
            </a:extLst>
          </p:cNvPr>
          <p:cNvSpPr txBox="1"/>
          <p:nvPr/>
        </p:nvSpPr>
        <p:spPr>
          <a:xfrm>
            <a:off x="8799574" y="4991240"/>
            <a:ext cx="28083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500" dirty="0">
                <a:solidFill>
                  <a:srgbClr val="016E8C"/>
                </a:solidFill>
              </a:rPr>
              <a:t>Resíduos de Equipamentos Elétricos e Eletrónicos.</a:t>
            </a:r>
          </a:p>
        </p:txBody>
      </p:sp>
    </p:spTree>
    <p:extLst>
      <p:ext uri="{BB962C8B-B14F-4D97-AF65-F5344CB8AC3E}">
        <p14:creationId xmlns:p14="http://schemas.microsoft.com/office/powerpoint/2010/main" val="4168973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 Produto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77575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Certificação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CF34CD30-C443-4BAA-9BDE-ABB489D55F4D}"/>
              </a:ext>
            </a:extLst>
          </p:cNvPr>
          <p:cNvSpPr txBox="1">
            <a:spLocks/>
          </p:cNvSpPr>
          <p:nvPr/>
        </p:nvSpPr>
        <p:spPr>
          <a:xfrm>
            <a:off x="476211" y="16059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Para obtenção do certificado é necessário que:</a:t>
            </a:r>
          </a:p>
          <a:p>
            <a:pPr marL="997200" lvl="1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PT" sz="2400" b="1" dirty="0"/>
              <a:t>Pessoas e animais domésticos fiquem protegidos contra riscos de ferimentos;</a:t>
            </a:r>
          </a:p>
          <a:p>
            <a:pPr marL="997200" lvl="1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PT" sz="2400" b="1" dirty="0"/>
              <a:t>Não se produzam temperaturas, descargas ou radiações que provoquem perigo;</a:t>
            </a:r>
          </a:p>
          <a:p>
            <a:pPr marL="997200" lvl="1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PT" sz="2400" b="1" dirty="0"/>
              <a:t>O isolamento seja adequado. </a:t>
            </a:r>
            <a:r>
              <a:rPr lang="pt-PT" sz="1500" dirty="0"/>
              <a:t>[12]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FBA3FF-4EF1-42F7-9875-32790A79380F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708" y="4386552"/>
            <a:ext cx="2304256" cy="1731022"/>
          </a:xfrm>
          <a:prstGeom prst="rect">
            <a:avLst/>
          </a:prstGeom>
        </p:spPr>
      </p:pic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24443959-6157-4B1C-B1DD-6491A8B1E9C1}"/>
              </a:ext>
            </a:extLst>
          </p:cNvPr>
          <p:cNvSpPr txBox="1">
            <a:spLocks/>
          </p:cNvSpPr>
          <p:nvPr/>
        </p:nvSpPr>
        <p:spPr>
          <a:xfrm>
            <a:off x="9624392" y="6101634"/>
            <a:ext cx="1588764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500" dirty="0"/>
              <a:t>Marcação CE [13]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123406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Atual panorama pandémico da Covid-19:</a:t>
            </a:r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dirty="0"/>
              <a:t>Mais de 100 milhões de casos;</a:t>
            </a:r>
          </a:p>
          <a:p>
            <a:pPr marL="997200" lvl="1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b="1" dirty="0"/>
              <a:t>Mais de 2 milhões de óbitos;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Isolamento profilático;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Impossibilidade de acesso a bens essenciais.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85587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Descrição do Problema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AB1561-77FD-4304-84BE-3811499E4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1" t="22103" r="3245" b="87"/>
          <a:stretch/>
        </p:blipFill>
        <p:spPr>
          <a:xfrm>
            <a:off x="6655513" y="2348880"/>
            <a:ext cx="5536487" cy="2560951"/>
          </a:xfrm>
          <a:prstGeom prst="rect">
            <a:avLst/>
          </a:prstGeom>
        </p:spPr>
      </p:pic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1E6F8072-5447-4472-A760-DCC7017945FC}"/>
              </a:ext>
            </a:extLst>
          </p:cNvPr>
          <p:cNvSpPr txBox="1">
            <a:spLocks/>
          </p:cNvSpPr>
          <p:nvPr/>
        </p:nvSpPr>
        <p:spPr>
          <a:xfrm>
            <a:off x="7335542" y="4910037"/>
            <a:ext cx="4176427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500" dirty="0"/>
              <a:t>Número de novos casos de Covid-19 em Portugal.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2154566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 dirty="0">
                <a:latin typeface="Trebuchet MS" panose="020B0603020202020204" pitchFamily="34" charset="0"/>
              </a:rPr>
              <a:t>Conclusão</a:t>
            </a:r>
            <a:endParaRPr lang="pt-PT" sz="24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Trabalho Futuro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Implementação com Microcomputador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Conclusões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62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FEBEDB8-9203-41D9-BB09-0B5E3875EBCD}"/>
              </a:ext>
            </a:extLst>
          </p:cNvPr>
          <p:cNvSpPr txBox="1">
            <a:spLocks noChangeArrowheads="1"/>
          </p:cNvSpPr>
          <p:nvPr/>
        </p:nvSpPr>
        <p:spPr>
          <a:xfrm>
            <a:off x="503819" y="949157"/>
            <a:ext cx="220780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Trabalho Futuro</a:t>
            </a:r>
          </a:p>
        </p:txBody>
      </p:sp>
      <p:sp>
        <p:nvSpPr>
          <p:cNvPr id="5" name="Marcador de Posição de Conteúdo 5">
            <a:extLst>
              <a:ext uri="{FF2B5EF4-FFF2-40B4-BE49-F238E27FC236}">
                <a16:creationId xmlns:a16="http://schemas.microsoft.com/office/drawing/2014/main" id="{4EFCD455-EE77-4BB0-B477-9A8B3103E9AC}"/>
              </a:ext>
            </a:extLst>
          </p:cNvPr>
          <p:cNvSpPr txBox="1">
            <a:spLocks/>
          </p:cNvSpPr>
          <p:nvPr/>
        </p:nvSpPr>
        <p:spPr>
          <a:xfrm>
            <a:off x="476211" y="16059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C949F4C-727E-42D8-B05D-61A10676BE8B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Deteção de Obstáculos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Células de Carga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Estação de Carregamento</a:t>
            </a:r>
          </a:p>
        </p:txBody>
      </p:sp>
      <p:pic>
        <p:nvPicPr>
          <p:cNvPr id="6148" name="Picture 4" descr="Resultado de imagem para celulas de carga analog">
            <a:extLst>
              <a:ext uri="{FF2B5EF4-FFF2-40B4-BE49-F238E27FC236}">
                <a16:creationId xmlns:a16="http://schemas.microsoft.com/office/drawing/2014/main" id="{C1BB3BF6-BF54-43CF-A3CA-A00F00F47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4" b="16400"/>
          <a:stretch/>
        </p:blipFill>
        <p:spPr bwMode="auto">
          <a:xfrm>
            <a:off x="3604749" y="4546913"/>
            <a:ext cx="3884984" cy="196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m para charger station robo">
            <a:extLst>
              <a:ext uri="{FF2B5EF4-FFF2-40B4-BE49-F238E27FC236}">
                <a16:creationId xmlns:a16="http://schemas.microsoft.com/office/drawing/2014/main" id="{48B610F7-5124-439F-BE6F-22312B8F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0" b="98233" l="1000" r="90000">
                        <a14:foregroundMark x1="44125" y1="93735" x2="44125" y2="93735"/>
                        <a14:foregroundMark x1="22125" y1="94056" x2="22125" y2="94056"/>
                        <a14:foregroundMark x1="74625" y1="93333" x2="26125" y2="95181"/>
                        <a14:foregroundMark x1="17625" y1="95582" x2="31625" y2="91406"/>
                        <a14:foregroundMark x1="31625" y1="91406" x2="39125" y2="91004"/>
                        <a14:foregroundMark x1="61375" y1="88112" x2="75125" y2="92530"/>
                        <a14:foregroundMark x1="75125" y1="92530" x2="58500" y2="97349"/>
                        <a14:foregroundMark x1="75750" y1="98233" x2="78375" y2="91566"/>
                        <a14:foregroundMark x1="8625" y1="97510" x2="22125" y2="93574"/>
                        <a14:foregroundMark x1="22125" y1="93574" x2="25750" y2="89960"/>
                        <a14:foregroundMark x1="4875" y1="96787" x2="4875" y2="96787"/>
                        <a14:foregroundMark x1="4000" y1="96064" x2="6875" y2="95020"/>
                        <a14:foregroundMark x1="28125" y1="90120" x2="41250" y2="86265"/>
                        <a14:foregroundMark x1="41250" y1="86265" x2="41625" y2="86104"/>
                        <a14:foregroundMark x1="64500" y1="89398" x2="52625" y2="85542"/>
                        <a14:foregroundMark x1="1373" y1="97369" x2="33250" y2="85301"/>
                        <a14:foregroundMark x1="3500" y1="95341" x2="35625" y2="84418"/>
                        <a14:foregroundMark x1="53750" y1="83775" x2="86875" y2="91647"/>
                        <a14:foregroundMark x1="36375" y1="47390" x2="36875" y2="26908"/>
                        <a14:foregroundMark x1="55276" y1="46172" x2="54375" y2="45863"/>
                        <a14:foregroundMark x1="55605" y1="46285" x2="55562" y2="46270"/>
                        <a14:foregroundMark x1="56250" y1="46506" x2="55771" y2="46342"/>
                        <a14:foregroundMark x1="57875" y1="48353" x2="58250" y2="46667"/>
                        <a14:foregroundMark x1="51500" y1="40643" x2="52375" y2="35181"/>
                        <a14:foregroundMark x1="55125" y1="41124" x2="55125" y2="41124"/>
                        <a14:foregroundMark x1="55625" y1="40964" x2="55625" y2="40964"/>
                        <a14:foregroundMark x1="55625" y1="40884" x2="55625" y2="40884"/>
                        <a14:foregroundMark x1="55956" y1="47528" x2="56000" y2="48434"/>
                        <a14:foregroundMark x1="55844" y1="45195" x2="55867" y2="45671"/>
                        <a14:foregroundMark x1="55625" y1="40643" x2="55772" y2="43694"/>
                        <a14:foregroundMark x1="58875" y1="33574" x2="60125" y2="35904"/>
                        <a14:foregroundMark x1="60375" y1="34940" x2="60375" y2="34940"/>
                        <a14:foregroundMark x1="59750" y1="34137" x2="59750" y2="34137"/>
                        <a14:foregroundMark x1="60125" y1="34538" x2="60125" y2="34538"/>
                        <a14:foregroundMark x1="59750" y1="33815" x2="60125" y2="34618"/>
                        <a14:backgroundMark x1="625" y1="97349" x2="1375" y2="99438"/>
                        <a14:backgroundMark x1="1000" y1="97751" x2="1000" y2="97751"/>
                        <a14:backgroundMark x1="1625" y1="97751" x2="875" y2="97269"/>
                        <a14:backgroundMark x1="1375" y1="97751" x2="875" y2="97028"/>
                        <a14:backgroundMark x1="56500" y1="39357" x2="56625" y2="39920"/>
                        <a14:backgroundMark x1="56625" y1="46747" x2="56500" y2="45141"/>
                        <a14:backgroundMark x1="56375" y1="48112" x2="56500" y2="46506"/>
                        <a14:backgroundMark x1="56250" y1="48273" x2="56250" y2="47309"/>
                        <a14:backgroundMark x1="56125" y1="47631" x2="56375" y2="45703"/>
                        <a14:backgroundMark x1="56125" y1="48594" x2="56125" y2="48594"/>
                        <a14:backgroundMark x1="56125" y1="48755" x2="56125" y2="47791"/>
                        <a14:backgroundMark x1="56250" y1="48112" x2="56125" y2="46185"/>
                        <a14:backgroundMark x1="56500" y1="46345" x2="56500" y2="40723"/>
                        <a14:backgroundMark x1="56750" y1="40803" x2="56625" y2="40080"/>
                        <a14:backgroundMark x1="56875" y1="41526" x2="56750" y2="409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028" y="971696"/>
            <a:ext cx="3373142" cy="524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B75E43-1B0B-4BA3-913F-D21775C0F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47" y="1275760"/>
            <a:ext cx="2636912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835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FEBEDB8-9203-41D9-BB09-0B5E3875EBCD}"/>
              </a:ext>
            </a:extLst>
          </p:cNvPr>
          <p:cNvSpPr txBox="1">
            <a:spLocks noChangeArrowheads="1"/>
          </p:cNvSpPr>
          <p:nvPr/>
        </p:nvSpPr>
        <p:spPr>
          <a:xfrm>
            <a:off x="503819" y="949157"/>
            <a:ext cx="444005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Implementação com Microcomputador</a:t>
            </a:r>
          </a:p>
        </p:txBody>
      </p:sp>
      <p:sp>
        <p:nvSpPr>
          <p:cNvPr id="5" name="Marcador de Posição de Conteúdo 5">
            <a:extLst>
              <a:ext uri="{FF2B5EF4-FFF2-40B4-BE49-F238E27FC236}">
                <a16:creationId xmlns:a16="http://schemas.microsoft.com/office/drawing/2014/main" id="{4EFCD455-EE77-4BB0-B477-9A8B3103E9AC}"/>
              </a:ext>
            </a:extLst>
          </p:cNvPr>
          <p:cNvSpPr txBox="1">
            <a:spLocks/>
          </p:cNvSpPr>
          <p:nvPr/>
        </p:nvSpPr>
        <p:spPr>
          <a:xfrm>
            <a:off x="524305" y="1556792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C949F4C-727E-42D8-B05D-61A10676BE8B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58834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Uso de controlo remoto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Rotas pré-definidas 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PT" sz="2400" b="1" dirty="0"/>
              <a:t>Seguidor de Linha</a:t>
            </a:r>
          </a:p>
        </p:txBody>
      </p:sp>
      <p:pic>
        <p:nvPicPr>
          <p:cNvPr id="7170" name="Picture 2" descr="Resultado de imagem para app telemove para carro">
            <a:extLst>
              <a:ext uri="{FF2B5EF4-FFF2-40B4-BE49-F238E27FC236}">
                <a16:creationId xmlns:a16="http://schemas.microsoft.com/office/drawing/2014/main" id="{DB441E12-7F0D-4A89-A598-C58FE7CE8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5" b="2439"/>
          <a:stretch/>
        </p:blipFill>
        <p:spPr bwMode="auto">
          <a:xfrm>
            <a:off x="6544534" y="1169419"/>
            <a:ext cx="2316527" cy="295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m para app telemove para carro">
            <a:extLst>
              <a:ext uri="{FF2B5EF4-FFF2-40B4-BE49-F238E27FC236}">
                <a16:creationId xmlns:a16="http://schemas.microsoft.com/office/drawing/2014/main" id="{7E2C7996-67F4-4A06-AAE9-BFBC9A2F4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2" b="96154" l="0" r="98462">
                        <a14:foregroundMark x1="41538" y1="38846" x2="41538" y2="38846"/>
                        <a14:foregroundMark x1="28846" y1="36538" x2="37308" y2="49615"/>
                        <a14:foregroundMark x1="22692" y1="50769" x2="38077" y2="14231"/>
                        <a14:foregroundMark x1="44231" y1="46923" x2="19615" y2="3846"/>
                        <a14:foregroundMark x1="19615" y1="3846" x2="27692" y2="4231"/>
                        <a14:foregroundMark x1="24231" y1="51538" x2="19615" y2="31923"/>
                        <a14:foregroundMark x1="19615" y1="31923" x2="21154" y2="18077"/>
                        <a14:foregroundMark x1="30385" y1="54231" x2="34231" y2="34231"/>
                        <a14:foregroundMark x1="34231" y1="34231" x2="44231" y2="16154"/>
                        <a14:foregroundMark x1="27308" y1="51538" x2="44231" y2="39231"/>
                        <a14:foregroundMark x1="44231" y1="39231" x2="46538" y2="30000"/>
                        <a14:foregroundMark x1="22692" y1="50385" x2="15385" y2="30769"/>
                        <a14:foregroundMark x1="15385" y1="30769" x2="16923" y2="18846"/>
                        <a14:foregroundMark x1="15385" y1="58462" x2="18077" y2="45000"/>
                        <a14:foregroundMark x1="25385" y1="55769" x2="38077" y2="56154"/>
                        <a14:foregroundMark x1="46923" y1="51538" x2="48077" y2="31154"/>
                        <a14:foregroundMark x1="48077" y1="31154" x2="47692" y2="29615"/>
                        <a14:foregroundMark x1="44615" y1="46923" x2="49231" y2="15385"/>
                        <a14:foregroundMark x1="51154" y1="40769" x2="49231" y2="30769"/>
                        <a14:foregroundMark x1="26923" y1="46923" x2="38846" y2="30385"/>
                        <a14:foregroundMark x1="38846" y1="30385" x2="28846" y2="13462"/>
                        <a14:foregroundMark x1="28846" y1="13462" x2="28846" y2="13462"/>
                        <a14:foregroundMark x1="25769" y1="16154" x2="38077" y2="13077"/>
                        <a14:foregroundMark x1="25769" y1="12692" x2="39615" y2="10385"/>
                        <a14:foregroundMark x1="72692" y1="80769" x2="83846" y2="96538"/>
                        <a14:foregroundMark x1="83846" y1="96538" x2="88462" y2="89231"/>
                        <a14:foregroundMark x1="93462" y1="92692" x2="98846" y2="96154"/>
                        <a14:foregroundMark x1="10000" y1="51538" x2="4615" y2="46154"/>
                        <a14:foregroundMark x1="10385" y1="37692" x2="4231" y2="33077"/>
                        <a14:foregroundMark x1="5769" y1="23846" x2="2692" y2="22308"/>
                        <a14:foregroundMark x1="2308" y1="33462" x2="2308" y2="33462"/>
                        <a14:foregroundMark x1="1923" y1="45000" x2="1923" y2="45000"/>
                        <a14:foregroundMark x1="1154" y1="33077" x2="1154" y2="33077"/>
                        <a14:foregroundMark x1="2692" y1="3846" x2="2692" y2="3846"/>
                        <a14:foregroundMark x1="0" y1="22692" x2="0" y2="22692"/>
                        <a14:foregroundMark x1="33462" y1="66154" x2="33462" y2="6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564" y="3572308"/>
            <a:ext cx="2826436" cy="282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852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33053DCC-82EF-48AA-A274-9A2DB4CD2D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1555144"/>
              </p:ext>
            </p:extLst>
          </p:nvPr>
        </p:nvGraphicFramePr>
        <p:xfrm>
          <a:off x="6600056" y="1901216"/>
          <a:ext cx="4608512" cy="3491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AutoShape 2">
            <a:extLst>
              <a:ext uri="{FF2B5EF4-FFF2-40B4-BE49-F238E27FC236}">
                <a16:creationId xmlns:a16="http://schemas.microsoft.com/office/drawing/2014/main" id="{9FEBEDB8-9203-41D9-BB09-0B5E3875EBCD}"/>
              </a:ext>
            </a:extLst>
          </p:cNvPr>
          <p:cNvSpPr txBox="1">
            <a:spLocks noChangeArrowheads="1"/>
          </p:cNvSpPr>
          <p:nvPr/>
        </p:nvSpPr>
        <p:spPr>
          <a:xfrm>
            <a:off x="503819" y="949157"/>
            <a:ext cx="429603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Distribuição de horas por membro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E7CCCD97-9227-4689-958B-19235E2BA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419493"/>
              </p:ext>
            </p:extLst>
          </p:nvPr>
        </p:nvGraphicFramePr>
        <p:xfrm>
          <a:off x="767408" y="2339213"/>
          <a:ext cx="5483318" cy="3053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148">
                  <a:extLst>
                    <a:ext uri="{9D8B030D-6E8A-4147-A177-3AD203B41FA5}">
                      <a16:colId xmlns:a16="http://schemas.microsoft.com/office/drawing/2014/main" val="2176664718"/>
                    </a:ext>
                  </a:extLst>
                </a:gridCol>
                <a:gridCol w="3473170">
                  <a:extLst>
                    <a:ext uri="{9D8B030D-6E8A-4147-A177-3AD203B41FA5}">
                      <a16:colId xmlns:a16="http://schemas.microsoft.com/office/drawing/2014/main" val="1214379041"/>
                    </a:ext>
                  </a:extLst>
                </a:gridCol>
              </a:tblGrid>
              <a:tr h="436173"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>
                          <a:solidFill>
                            <a:srgbClr val="FFFFFF"/>
                          </a:solidFill>
                        </a:rPr>
                        <a:t>Nome</a:t>
                      </a:r>
                    </a:p>
                  </a:txBody>
                  <a:tcPr marL="79125" marR="79125" marT="39563" marB="39563">
                    <a:solidFill>
                      <a:srgbClr val="9621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dirty="0">
                          <a:solidFill>
                            <a:srgbClr val="FFFFFF"/>
                          </a:solidFill>
                        </a:rPr>
                        <a:t>Número de Horas</a:t>
                      </a:r>
                    </a:p>
                  </a:txBody>
                  <a:tcPr marL="79125" marR="79125" marT="39563" marB="39563">
                    <a:solidFill>
                      <a:srgbClr val="9621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64545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Bruno Silva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250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11395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Diogo Fernandes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250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210618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Duarte Rodrigues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250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30813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Francisco Salgado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250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9499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João Miranda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250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3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6497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dirty="0"/>
                        <a:t>José Abreu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250</a:t>
                      </a:r>
                    </a:p>
                  </a:txBody>
                  <a:tcPr marL="79125" marR="79125" marT="39563" marB="39563">
                    <a:solidFill>
                      <a:srgbClr val="96211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523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974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0587" y="1180158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 dirty="0">
                <a:latin typeface="Trebuchet MS" panose="020B0603020202020204" pitchFamily="34" charset="0"/>
              </a:rPr>
              <a:t>Referências </a:t>
            </a:r>
            <a:r>
              <a:rPr lang="pt-PT" sz="4800" b="1" dirty="0">
                <a:latin typeface="Trebuchet MS" panose="020B0603020202020204" pitchFamily="34" charset="0"/>
              </a:rPr>
              <a:t>Bibliográficas</a:t>
            </a:r>
            <a:endParaRPr lang="pt-PT" sz="54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400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728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e Conteúdo 5"/>
          <p:cNvSpPr>
            <a:spLocks noGrp="1"/>
          </p:cNvSpPr>
          <p:nvPr>
            <p:ph idx="1"/>
          </p:nvPr>
        </p:nvSpPr>
        <p:spPr>
          <a:xfrm>
            <a:off x="476211" y="936104"/>
            <a:ext cx="10142060" cy="5805264"/>
          </a:xfrm>
        </p:spPr>
        <p:txBody>
          <a:bodyPr>
            <a:normAutofit fontScale="92500"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1400" dirty="0"/>
              <a:t>[1]	J. </a:t>
            </a:r>
            <a:r>
              <a:rPr lang="en-US" sz="1400" dirty="0" err="1"/>
              <a:t>D'Onfro</a:t>
            </a:r>
            <a:r>
              <a:rPr lang="en-US" sz="1400" dirty="0"/>
              <a:t>, “Robots To The Rescue: How High-Tech Machines Are Being Used To Contain The Wuhan Coronavirus,” 2 </a:t>
            </a:r>
            <a:r>
              <a:rPr lang="en-US" sz="1400" dirty="0" err="1"/>
              <a:t>fevereiro</a:t>
            </a:r>
            <a:r>
              <a:rPr lang="en-US" sz="1400" dirty="0"/>
              <a:t> 2020. [Online]. Available: https://www.forbes.com/sites/jilliandonfro/2020/02/02/robots-to-the-rescue-how-high-tech-machines-are-being-used-to-contain-the-wuhan-coronavirus/?sh=73364f201779. [</a:t>
            </a:r>
            <a:r>
              <a:rPr lang="en-US" sz="1400" dirty="0" err="1"/>
              <a:t>Acedido</a:t>
            </a:r>
            <a:r>
              <a:rPr lang="en-US" sz="1400" dirty="0"/>
              <a:t> </a:t>
            </a:r>
            <a:r>
              <a:rPr lang="en-US" sz="1400" dirty="0" err="1"/>
              <a:t>em</a:t>
            </a:r>
            <a:r>
              <a:rPr lang="en-US" sz="1400" dirty="0"/>
              <a:t> 16 </a:t>
            </a:r>
            <a:r>
              <a:rPr lang="en-US" sz="1400" dirty="0" err="1"/>
              <a:t>dezembro</a:t>
            </a:r>
            <a:r>
              <a:rPr lang="en-US" sz="1400" dirty="0"/>
              <a:t> 2020].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[2]	P. </a:t>
            </a:r>
            <a:r>
              <a:rPr lang="pt-PT" sz="1400" dirty="0" err="1"/>
              <a:t>Corporation</a:t>
            </a:r>
            <a:r>
              <a:rPr lang="pt-PT" sz="1400" dirty="0"/>
              <a:t>, “pololu.com,” 2001-2014. [Online]. </a:t>
            </a:r>
            <a:r>
              <a:rPr lang="pt-PT" sz="1400" dirty="0" err="1"/>
              <a:t>Available</a:t>
            </a:r>
            <a:r>
              <a:rPr lang="pt-PT" sz="1400" dirty="0"/>
              <a:t>: https://www.pololu.com/docs/pdf/0J12/QTR-8x.pdf. [Acedido em 3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[3]	</a:t>
            </a:r>
            <a:r>
              <a:rPr lang="pt-PT" sz="1400" dirty="0" err="1"/>
              <a:t>STMicroelectronics</a:t>
            </a:r>
            <a:r>
              <a:rPr lang="pt-PT" sz="1400" dirty="0"/>
              <a:t>, “DUAL FULL-BRIDGE DRIVER”. L298 </a:t>
            </a:r>
            <a:r>
              <a:rPr lang="pt-PT" sz="1400" dirty="0" err="1"/>
              <a:t>datasheet</a:t>
            </a:r>
            <a:r>
              <a:rPr lang="pt-PT" sz="1400" dirty="0"/>
              <a:t>, janeiro 2000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[4]	“BMS PARA PROTECÇÃO BATERIAS 18650 3S 12,6V 20A,” [Online]. </a:t>
            </a:r>
            <a:r>
              <a:rPr lang="pt-PT" sz="1400" dirty="0" err="1"/>
              <a:t>Available</a:t>
            </a:r>
            <a:r>
              <a:rPr lang="pt-PT" sz="1400" dirty="0"/>
              <a:t>: https://www.botnroll.com/pt/acessorios/2558-bms-para-protec-o-baterias-18650-3s-12-6v-20a.html. [Acedido em 10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[5]	T. </a:t>
            </a:r>
            <a:r>
              <a:rPr lang="pt-PT" sz="1400" dirty="0" err="1"/>
              <a:t>Instruments</a:t>
            </a:r>
            <a:r>
              <a:rPr lang="pt-PT" sz="1400" dirty="0"/>
              <a:t>, “LM340, LM340A </a:t>
            </a:r>
            <a:r>
              <a:rPr lang="pt-PT" sz="1400" dirty="0" err="1"/>
              <a:t>and</a:t>
            </a:r>
            <a:r>
              <a:rPr lang="pt-PT" sz="1400" dirty="0"/>
              <a:t> LM78xx </a:t>
            </a:r>
            <a:r>
              <a:rPr lang="pt-PT" sz="1400" dirty="0" err="1"/>
              <a:t>Wide</a:t>
            </a:r>
            <a:r>
              <a:rPr lang="pt-PT" sz="1400" dirty="0"/>
              <a:t> VIN 1.5-A </a:t>
            </a:r>
            <a:r>
              <a:rPr lang="pt-PT" sz="1400" dirty="0" err="1"/>
              <a:t>Fixed</a:t>
            </a:r>
            <a:r>
              <a:rPr lang="pt-PT" sz="1400" dirty="0"/>
              <a:t> </a:t>
            </a:r>
            <a:r>
              <a:rPr lang="pt-PT" sz="1400" dirty="0" err="1"/>
              <a:t>Voltage</a:t>
            </a:r>
            <a:r>
              <a:rPr lang="pt-PT" sz="1400" dirty="0"/>
              <a:t> </a:t>
            </a:r>
            <a:r>
              <a:rPr lang="pt-PT" sz="1400" dirty="0" err="1"/>
              <a:t>Regulators</a:t>
            </a:r>
            <a:r>
              <a:rPr lang="pt-PT" sz="1400" dirty="0"/>
              <a:t>”. LM7805 </a:t>
            </a:r>
            <a:r>
              <a:rPr lang="pt-PT" sz="1400" dirty="0" err="1"/>
              <a:t>datasheet</a:t>
            </a:r>
            <a:r>
              <a:rPr lang="pt-PT" sz="1400" dirty="0"/>
              <a:t>, setembro 2000 [revisto a julho de 2016].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[6] 	“</a:t>
            </a:r>
            <a:r>
              <a:rPr lang="pt-PT" sz="1400" dirty="0" err="1"/>
              <a:t>How</a:t>
            </a:r>
            <a:r>
              <a:rPr lang="pt-PT" sz="1400" dirty="0"/>
              <a:t> to </a:t>
            </a:r>
            <a:r>
              <a:rPr lang="pt-PT" sz="1400" dirty="0" err="1"/>
              <a:t>Prolong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Life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</a:t>
            </a:r>
            <a:r>
              <a:rPr lang="pt-PT" sz="1400" dirty="0" err="1"/>
              <a:t>an</a:t>
            </a:r>
            <a:r>
              <a:rPr lang="pt-PT" sz="1400" dirty="0"/>
              <a:t> 18650 </a:t>
            </a:r>
            <a:r>
              <a:rPr lang="pt-PT" sz="1400" dirty="0" err="1"/>
              <a:t>Battery</a:t>
            </a:r>
            <a:r>
              <a:rPr lang="pt-PT" sz="1400" dirty="0"/>
              <a:t>,” </a:t>
            </a:r>
            <a:r>
              <a:rPr lang="pt-PT" sz="1400" dirty="0" err="1"/>
              <a:t>instructables</a:t>
            </a:r>
            <a:r>
              <a:rPr lang="pt-PT" sz="1400" dirty="0"/>
              <a:t> </a:t>
            </a:r>
            <a:r>
              <a:rPr lang="pt-PT" sz="1400" dirty="0" err="1"/>
              <a:t>ciruits</a:t>
            </a:r>
            <a:r>
              <a:rPr lang="pt-PT" sz="1400" dirty="0"/>
              <a:t>, [Online]. </a:t>
            </a:r>
            <a:r>
              <a:rPr lang="pt-PT" sz="1400" dirty="0" err="1"/>
              <a:t>Available</a:t>
            </a:r>
            <a:r>
              <a:rPr lang="pt-PT" sz="1400" dirty="0"/>
              <a:t>: https://www.instructables.com/How-to-Prolong-the-Life-of-an-18650-Battery/. [Acedido em 11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[7] 	A. </a:t>
            </a:r>
            <a:r>
              <a:rPr lang="pt-PT" sz="1400" dirty="0" err="1"/>
              <a:t>Perzan</a:t>
            </a:r>
            <a:r>
              <a:rPr lang="pt-PT" sz="1400" dirty="0"/>
              <a:t>, “</a:t>
            </a:r>
            <a:r>
              <a:rPr lang="pt-PT" sz="1400" dirty="0" err="1"/>
              <a:t>Brushed</a:t>
            </a:r>
            <a:r>
              <a:rPr lang="pt-PT" sz="1400" dirty="0"/>
              <a:t> vs. </a:t>
            </a:r>
            <a:r>
              <a:rPr lang="pt-PT" sz="1400" dirty="0" err="1"/>
              <a:t>brushless</a:t>
            </a:r>
            <a:r>
              <a:rPr lang="pt-PT" sz="1400" dirty="0"/>
              <a:t> DC </a:t>
            </a:r>
            <a:r>
              <a:rPr lang="pt-PT" sz="1400" dirty="0" err="1"/>
              <a:t>motors</a:t>
            </a:r>
            <a:r>
              <a:rPr lang="pt-PT" sz="1400" dirty="0"/>
              <a:t>,” </a:t>
            </a:r>
            <a:r>
              <a:rPr lang="pt-PT" sz="1400" dirty="0" err="1"/>
              <a:t>drive.tech</a:t>
            </a:r>
            <a:r>
              <a:rPr lang="pt-PT" sz="1400" dirty="0"/>
              <a:t>, [Online]. </a:t>
            </a:r>
            <a:r>
              <a:rPr lang="pt-PT" sz="1400" dirty="0" err="1"/>
              <a:t>Available</a:t>
            </a:r>
            <a:r>
              <a:rPr lang="pt-PT" sz="1400" dirty="0"/>
              <a:t>: https://drive.tech/en/stream-content/brushed-vs-brushless-dc-motors. [Acedido em 11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[8] 	G. </a:t>
            </a:r>
            <a:r>
              <a:rPr lang="pt-PT" sz="1400" dirty="0" err="1"/>
              <a:t>Bocock</a:t>
            </a:r>
            <a:r>
              <a:rPr lang="pt-PT" sz="1400" dirty="0"/>
              <a:t>, “</a:t>
            </a:r>
            <a:r>
              <a:rPr lang="pt-PT" sz="1400" dirty="0" err="1"/>
              <a:t>Electrolytic</a:t>
            </a:r>
            <a:r>
              <a:rPr lang="pt-PT" sz="1400" dirty="0"/>
              <a:t> </a:t>
            </a:r>
            <a:r>
              <a:rPr lang="pt-PT" sz="1400" dirty="0" err="1"/>
              <a:t>Capacitors</a:t>
            </a:r>
            <a:r>
              <a:rPr lang="pt-PT" sz="1400" dirty="0"/>
              <a:t> Determine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Lifetime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A </a:t>
            </a:r>
            <a:r>
              <a:rPr lang="pt-PT" sz="1400" dirty="0" err="1"/>
              <a:t>Power</a:t>
            </a:r>
            <a:r>
              <a:rPr lang="pt-PT" sz="1400" dirty="0"/>
              <a:t> </a:t>
            </a:r>
            <a:r>
              <a:rPr lang="pt-PT" sz="1400" dirty="0" err="1"/>
              <a:t>Supply</a:t>
            </a:r>
            <a:r>
              <a:rPr lang="pt-PT" sz="1400" dirty="0"/>
              <a:t>,” XP </a:t>
            </a:r>
            <a:r>
              <a:rPr lang="pt-PT" sz="1400" dirty="0" err="1"/>
              <a:t>Power</a:t>
            </a:r>
            <a:r>
              <a:rPr lang="pt-PT" sz="1400" dirty="0"/>
              <a:t>, [Online]. </a:t>
            </a:r>
            <a:r>
              <a:rPr lang="pt-PT" sz="1400" dirty="0" err="1"/>
              <a:t>Available</a:t>
            </a:r>
            <a:r>
              <a:rPr lang="pt-PT" sz="1400" dirty="0"/>
              <a:t>: https://www.xppower.com/resources/blog/electrolytic-capacitor-lifetime-in-power-supplies. [Acedido em 11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[9] 	“</a:t>
            </a:r>
            <a:r>
              <a:rPr lang="pt-PT" sz="1400" dirty="0" err="1"/>
              <a:t>How</a:t>
            </a:r>
            <a:r>
              <a:rPr lang="pt-PT" sz="1400" dirty="0"/>
              <a:t> can I </a:t>
            </a:r>
            <a:r>
              <a:rPr lang="pt-PT" sz="1400" dirty="0" err="1"/>
              <a:t>estimate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life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</a:t>
            </a:r>
            <a:r>
              <a:rPr lang="pt-PT" sz="1400" dirty="0" err="1"/>
              <a:t>ceramic</a:t>
            </a:r>
            <a:r>
              <a:rPr lang="pt-PT" sz="1400" dirty="0"/>
              <a:t> </a:t>
            </a:r>
            <a:r>
              <a:rPr lang="pt-PT" sz="1400" dirty="0" err="1"/>
              <a:t>capacitors</a:t>
            </a:r>
            <a:r>
              <a:rPr lang="pt-PT" sz="1400" dirty="0"/>
              <a:t>?” </a:t>
            </a:r>
            <a:r>
              <a:rPr lang="pt-PT" sz="1400" dirty="0" err="1"/>
              <a:t>Taiyo</a:t>
            </a:r>
            <a:r>
              <a:rPr lang="pt-PT" sz="1400" dirty="0"/>
              <a:t> </a:t>
            </a:r>
            <a:r>
              <a:rPr lang="pt-PT" sz="1400" dirty="0" err="1"/>
              <a:t>Yuden</a:t>
            </a:r>
            <a:r>
              <a:rPr lang="pt-PT" sz="1400" dirty="0"/>
              <a:t>, [Online]. </a:t>
            </a:r>
            <a:r>
              <a:rPr lang="pt-PT" sz="1400" dirty="0" err="1"/>
              <a:t>Available</a:t>
            </a:r>
            <a:r>
              <a:rPr lang="pt-PT" sz="1400" dirty="0"/>
              <a:t>: https://www.yuden.co.jp/eu/product/support/faq/q020.html. [Acedido em 11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[10] 	T. </a:t>
            </a:r>
            <a:r>
              <a:rPr lang="pt-PT" sz="1400" dirty="0" err="1"/>
              <a:t>Instruments</a:t>
            </a:r>
            <a:r>
              <a:rPr lang="pt-PT" sz="1400" dirty="0"/>
              <a:t>, “</a:t>
            </a:r>
            <a:r>
              <a:rPr lang="pt-PT" sz="1400" dirty="0" err="1"/>
              <a:t>Calculating</a:t>
            </a:r>
            <a:r>
              <a:rPr lang="pt-PT" sz="1400" dirty="0"/>
              <a:t> </a:t>
            </a:r>
            <a:r>
              <a:rPr lang="pt-PT" sz="1400" dirty="0" err="1"/>
              <a:t>Useful</a:t>
            </a:r>
            <a:r>
              <a:rPr lang="pt-PT" sz="1400" dirty="0"/>
              <a:t> </a:t>
            </a:r>
            <a:r>
              <a:rPr lang="pt-PT" sz="1400" dirty="0" err="1"/>
              <a:t>Lifetimes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</a:t>
            </a:r>
            <a:r>
              <a:rPr lang="pt-PT" sz="1400" dirty="0" err="1"/>
              <a:t>Embedded</a:t>
            </a:r>
            <a:r>
              <a:rPr lang="pt-PT" sz="1400" dirty="0"/>
              <a:t> </a:t>
            </a:r>
            <a:r>
              <a:rPr lang="pt-PT" sz="1400" dirty="0" err="1"/>
              <a:t>Processors</a:t>
            </a:r>
            <a:r>
              <a:rPr lang="pt-PT" sz="1400" dirty="0"/>
              <a:t>,” 2014. [Online]. </a:t>
            </a:r>
            <a:r>
              <a:rPr lang="pt-PT" sz="1400" dirty="0" err="1"/>
              <a:t>Available</a:t>
            </a:r>
            <a:r>
              <a:rPr lang="pt-PT" sz="1400" dirty="0"/>
              <a:t>: https://www.ti.com/lit/an/sprabx4b/sprabx4b.pdf?ts=1612984192026. [Acedido em 11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[11]	“Símbolos de perigo - Saúde e Segurança,” Comissão Europeia - Fiscalidade e União Aduaneira, 12 outubro 2012. [Online]. </a:t>
            </a:r>
            <a:r>
              <a:rPr lang="pt-PT" sz="1400" dirty="0" err="1"/>
              <a:t>Available</a:t>
            </a:r>
            <a:r>
              <a:rPr lang="pt-PT" sz="1400" dirty="0"/>
              <a:t>: https://ec.europa.eu/taxation_customs/dds2/SAMANCTA/PT/Safety/SymbolsOfHazard_PT.htm. [Acedido em 11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[12] 	Jornal Oficial da União Europeia, “DIRETIVA 2014/35/UE DO PARLAMENTO EUROPEU E DO CONSELHO,” 29 março 2014. [Online]. </a:t>
            </a:r>
            <a:r>
              <a:rPr lang="pt-PT" sz="1400" dirty="0" err="1"/>
              <a:t>Available</a:t>
            </a:r>
            <a:r>
              <a:rPr lang="pt-PT" sz="1400" dirty="0"/>
              <a:t>: https://eur-lex.europa.eu/legal-content/PT/TXT/PDF/?uri=CELEX:32014L0035&amp;from=EN. [Acedido em 8 fevereiro 2021].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PT" sz="1400" dirty="0"/>
              <a:t>[13] 	TUR CERT, “O que é o certificado CE?” [Online]. </a:t>
            </a:r>
            <a:r>
              <a:rPr lang="pt-PT" sz="1400" dirty="0" err="1"/>
              <a:t>Available</a:t>
            </a:r>
            <a:r>
              <a:rPr lang="pt-PT" sz="1400" dirty="0"/>
              <a:t>: https://www.ceisaret.com/pt/ce-sertifikasi-nedir/. [Acedido em 2 fevereiro 2021].</a:t>
            </a:r>
          </a:p>
        </p:txBody>
      </p:sp>
    </p:spTree>
    <p:extLst>
      <p:ext uri="{BB962C8B-B14F-4D97-AF65-F5344CB8AC3E}">
        <p14:creationId xmlns:p14="http://schemas.microsoft.com/office/powerpoint/2010/main" val="3169537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445352" y="4716434"/>
            <a:ext cx="5280112" cy="58477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3200" b="1" dirty="0">
                <a:solidFill>
                  <a:srgbClr val="006D91"/>
                </a:solidFill>
                <a:latin typeface="+mj-lt"/>
              </a:rPr>
              <a:t>Obrigado pela vossa atenção!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DE8C74B-7A3C-403D-AFFD-978587C168B0}"/>
              </a:ext>
            </a:extLst>
          </p:cNvPr>
          <p:cNvGrpSpPr/>
          <p:nvPr/>
        </p:nvGrpSpPr>
        <p:grpSpPr>
          <a:xfrm>
            <a:off x="3964164" y="945381"/>
            <a:ext cx="4263671" cy="3591690"/>
            <a:chOff x="7928802" y="1146515"/>
            <a:chExt cx="4263671" cy="359169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2CF07E5-8762-4254-A483-98B753F6B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8802" y="1146515"/>
              <a:ext cx="4263671" cy="3591690"/>
            </a:xfrm>
            <a:prstGeom prst="rect">
              <a:avLst/>
            </a:prstGeom>
          </p:spPr>
        </p:pic>
        <p:sp>
          <p:nvSpPr>
            <p:cNvPr id="4" name="Marcador de Posição de Conteúdo 5"/>
            <p:cNvSpPr txBox="1">
              <a:spLocks/>
            </p:cNvSpPr>
            <p:nvPr/>
          </p:nvSpPr>
          <p:spPr>
            <a:xfrm rot="21110744">
              <a:off x="8390834" y="2194917"/>
              <a:ext cx="2439573" cy="1056402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1pPr>
              <a:lvl2pPr marL="540000" indent="-2160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2pPr>
              <a:lvl3pPr marL="1080000" indent="-285750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ü"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1200"/>
                </a:spcBef>
              </a:pPr>
              <a:r>
                <a:rPr lang="pt-PT" sz="4000" b="1" dirty="0">
                  <a:solidFill>
                    <a:schemeClr val="bg1"/>
                  </a:solidFill>
                </a:rPr>
                <a:t>AWR-19</a:t>
              </a:r>
            </a:p>
          </p:txBody>
        </p:sp>
      </p:grpSp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</p:spPr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525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Diminuição de contactos interpessoais;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Fornecer bens essenciais ao paciente.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141571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Soluções</a:t>
            </a:r>
          </a:p>
        </p:txBody>
      </p:sp>
      <p:pic>
        <p:nvPicPr>
          <p:cNvPr id="6146" name="Picture 2" descr="Resultado de imagem para little peanut robo">
            <a:extLst>
              <a:ext uri="{FF2B5EF4-FFF2-40B4-BE49-F238E27FC236}">
                <a16:creationId xmlns:a16="http://schemas.microsoft.com/office/drawing/2014/main" id="{B63618DC-D578-44DD-9839-0D7DA8DA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232" y="1822512"/>
            <a:ext cx="3889039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Posição de Conteúdo 5"/>
          <p:cNvSpPr txBox="1">
            <a:spLocks/>
          </p:cNvSpPr>
          <p:nvPr/>
        </p:nvSpPr>
        <p:spPr>
          <a:xfrm>
            <a:off x="7808543" y="5065977"/>
            <a:ext cx="2809728" cy="51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pt-PT" sz="1600" dirty="0"/>
              <a:t>Little </a:t>
            </a:r>
            <a:r>
              <a:rPr lang="pt-PT" sz="1600" dirty="0" err="1"/>
              <a:t>Peanut</a:t>
            </a:r>
            <a:r>
              <a:rPr lang="pt-PT" sz="1600" dirty="0"/>
              <a:t>, 2020 [1]</a:t>
            </a:r>
          </a:p>
          <a:p>
            <a:pPr>
              <a:spcBef>
                <a:spcPts val="1200"/>
              </a:spcBef>
            </a:pP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976445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b="1" dirty="0"/>
              <a:t>Robô seguidor de linha com suporte para transporte de alimentos.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Proposta de Produto</a:t>
            </a:r>
          </a:p>
        </p:txBody>
      </p:sp>
      <p:sp>
        <p:nvSpPr>
          <p:cNvPr id="7" name="Marcador de Posição de Conteúdo 5"/>
          <p:cNvSpPr txBox="1">
            <a:spLocks/>
          </p:cNvSpPr>
          <p:nvPr/>
        </p:nvSpPr>
        <p:spPr>
          <a:xfrm>
            <a:off x="4511824" y="3645024"/>
            <a:ext cx="2439573" cy="1056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pt-PT" sz="4800" b="1" dirty="0">
                <a:solidFill>
                  <a:schemeClr val="bg1"/>
                </a:solidFill>
              </a:rPr>
              <a:t>AWR-19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4EED02C-8406-4707-9E42-06F8FB8895A9}"/>
              </a:ext>
            </a:extLst>
          </p:cNvPr>
          <p:cNvGrpSpPr/>
          <p:nvPr/>
        </p:nvGrpSpPr>
        <p:grpSpPr>
          <a:xfrm>
            <a:off x="1858954" y="2719411"/>
            <a:ext cx="4263671" cy="3591690"/>
            <a:chOff x="7928802" y="1146515"/>
            <a:chExt cx="4263671" cy="3591690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6F0A1DC1-7CEF-4064-8BB5-0D13F1A89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8802" y="1146515"/>
              <a:ext cx="4263671" cy="3591690"/>
            </a:xfrm>
            <a:prstGeom prst="rect">
              <a:avLst/>
            </a:prstGeom>
          </p:spPr>
        </p:pic>
        <p:sp>
          <p:nvSpPr>
            <p:cNvPr id="11" name="Marcador de Posição de Conteúdo 5">
              <a:extLst>
                <a:ext uri="{FF2B5EF4-FFF2-40B4-BE49-F238E27FC236}">
                  <a16:creationId xmlns:a16="http://schemas.microsoft.com/office/drawing/2014/main" id="{D139243C-6CE5-4CD7-A6DE-9CBE1119348F}"/>
                </a:ext>
              </a:extLst>
            </p:cNvPr>
            <p:cNvSpPr txBox="1">
              <a:spLocks/>
            </p:cNvSpPr>
            <p:nvPr/>
          </p:nvSpPr>
          <p:spPr>
            <a:xfrm rot="21110744">
              <a:off x="8390834" y="2194917"/>
              <a:ext cx="2439573" cy="1056402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1pPr>
              <a:lvl2pPr marL="540000" indent="-2160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2pPr>
              <a:lvl3pPr marL="1080000" indent="-285750" algn="l" defTabSz="914400" rtl="0" eaLnBrk="1" latinLnBrk="0" hangingPunct="1">
                <a:spcBef>
                  <a:spcPct val="20000"/>
                </a:spcBef>
                <a:buFont typeface="Wingdings" pitchFamily="2" charset="2"/>
                <a:buChar char="ü"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 baseline="0">
                  <a:solidFill>
                    <a:srgbClr val="016E8C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1200"/>
                </a:spcBef>
              </a:pPr>
              <a:r>
                <a:rPr lang="pt-PT" sz="4000" b="1" dirty="0">
                  <a:solidFill>
                    <a:schemeClr val="bg1"/>
                  </a:solidFill>
                </a:rPr>
                <a:t>AWR-19</a:t>
              </a:r>
            </a:p>
          </p:txBody>
        </p:sp>
      </p:grpSp>
      <p:pic>
        <p:nvPicPr>
          <p:cNvPr id="12" name="Imagem 11" descr="Uma imagem com armário, interior, madeira&#10;&#10;Descrição gerada automaticamente">
            <a:extLst>
              <a:ext uri="{FF2B5EF4-FFF2-40B4-BE49-F238E27FC236}">
                <a16:creationId xmlns:a16="http://schemas.microsoft.com/office/drawing/2014/main" id="{BE2FFD5D-E73E-4182-8F87-F7D1B53D7F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8" b="9999"/>
          <a:stretch/>
        </p:blipFill>
        <p:spPr>
          <a:xfrm rot="5400000">
            <a:off x="6963021" y="3570089"/>
            <a:ext cx="3180627" cy="18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56784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Planeamento Inicial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1C77DBE-CDDB-4E81-8C4D-1A336CE4F0BE}"/>
              </a:ext>
            </a:extLst>
          </p:cNvPr>
          <p:cNvGrpSpPr/>
          <p:nvPr/>
        </p:nvGrpSpPr>
        <p:grpSpPr>
          <a:xfrm>
            <a:off x="-528736" y="1988840"/>
            <a:ext cx="12277725" cy="3763516"/>
            <a:chOff x="-528736" y="1988840"/>
            <a:chExt cx="12277725" cy="3763516"/>
          </a:xfrm>
        </p:grpSpPr>
        <p:graphicFrame>
          <p:nvGraphicFramePr>
            <p:cNvPr id="14" name="Gráfico 13">
              <a:extLst>
                <a:ext uri="{FF2B5EF4-FFF2-40B4-BE49-F238E27FC236}">
                  <a16:creationId xmlns:a16="http://schemas.microsoft.com/office/drawing/2014/main" id="{D840165F-CB45-4719-B292-939A75C2D78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2374006"/>
                </p:ext>
              </p:extLst>
            </p:nvPr>
          </p:nvGraphicFramePr>
          <p:xfrm>
            <a:off x="-528736" y="2132856"/>
            <a:ext cx="12277725" cy="3619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Retângulo arredondado 6">
              <a:extLst>
                <a:ext uri="{FF2B5EF4-FFF2-40B4-BE49-F238E27FC236}">
                  <a16:creationId xmlns:a16="http://schemas.microsoft.com/office/drawing/2014/main" id="{EF4A7336-D28C-49D1-A186-F70624BC3F67}"/>
                </a:ext>
              </a:extLst>
            </p:cNvPr>
            <p:cNvSpPr/>
            <p:nvPr/>
          </p:nvSpPr>
          <p:spPr>
            <a:xfrm>
              <a:off x="695400" y="1988840"/>
              <a:ext cx="10657184" cy="3672408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006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63985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Planeamento Revisto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D28E1F7-D744-4D44-A4B1-FF0B968479AA}"/>
              </a:ext>
            </a:extLst>
          </p:cNvPr>
          <p:cNvGrpSpPr/>
          <p:nvPr/>
        </p:nvGrpSpPr>
        <p:grpSpPr>
          <a:xfrm>
            <a:off x="-528736" y="1988840"/>
            <a:ext cx="12279600" cy="3762016"/>
            <a:chOff x="-528736" y="1988840"/>
            <a:chExt cx="12279600" cy="3762016"/>
          </a:xfrm>
        </p:grpSpPr>
        <p:graphicFrame>
          <p:nvGraphicFramePr>
            <p:cNvPr id="12" name="Gráfico 11">
              <a:extLst>
                <a:ext uri="{FF2B5EF4-FFF2-40B4-BE49-F238E27FC236}">
                  <a16:creationId xmlns:a16="http://schemas.microsoft.com/office/drawing/2014/main" id="{076F2C66-7DC1-4A0D-B0E3-79C1ACA0D73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4909212"/>
                </p:ext>
              </p:extLst>
            </p:nvPr>
          </p:nvGraphicFramePr>
          <p:xfrm>
            <a:off x="-528736" y="2132856"/>
            <a:ext cx="12279600" cy="3618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Retângulo arredondado 6">
              <a:extLst>
                <a:ext uri="{FF2B5EF4-FFF2-40B4-BE49-F238E27FC236}">
                  <a16:creationId xmlns:a16="http://schemas.microsoft.com/office/drawing/2014/main" id="{8C40E707-6787-43D1-B077-002C6AC39D56}"/>
                </a:ext>
              </a:extLst>
            </p:cNvPr>
            <p:cNvSpPr/>
            <p:nvPr/>
          </p:nvSpPr>
          <p:spPr>
            <a:xfrm>
              <a:off x="695400" y="1988840"/>
              <a:ext cx="10657184" cy="3672408"/>
            </a:xfrm>
            <a:prstGeom prst="roundRect">
              <a:avLst/>
            </a:prstGeom>
            <a:noFill/>
            <a:ln w="38100">
              <a:solidFill>
                <a:srgbClr val="016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0584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4800" b="1" dirty="0">
                <a:latin typeface="Trebuchet MS" panose="020B0603020202020204" pitchFamily="34" charset="0"/>
              </a:rPr>
              <a:t>Desenho e Simulação dos Circuitos Eletrónicos</a:t>
            </a:r>
            <a:endParaRPr lang="pt-PT" sz="2000" b="1" dirty="0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Visão Geral do Produto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Condicionamento de Sinal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Controlo de Velocidade dos Motores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Atuação dos Sinais PWM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Máquina de Estados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Circuitos de Alimentação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380581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-Apresentacao-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BF703CA983FF4EAE546D2815171BF3" ma:contentTypeVersion="7" ma:contentTypeDescription="Criar um novo documento." ma:contentTypeScope="" ma:versionID="c6c17714c613c6e0fa672df34924afcc">
  <xsd:schema xmlns:xsd="http://www.w3.org/2001/XMLSchema" xmlns:xs="http://www.w3.org/2001/XMLSchema" xmlns:p="http://schemas.microsoft.com/office/2006/metadata/properties" xmlns:ns2="221af34d-f2aa-48e5-926f-3136f47e270b" targetNamespace="http://schemas.microsoft.com/office/2006/metadata/properties" ma:root="true" ma:fieldsID="280a5c8e84ad7891f61b58f33685ac61" ns2:_="">
    <xsd:import namespace="221af34d-f2aa-48e5-926f-3136f47e27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af34d-f2aa-48e5-926f-3136f47e27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4BCF7B-19B0-4F1C-A0AC-2F4E592DCDD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4a7aa59-eed9-47bd-b709-4f7f606125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E6AE14D-DB95-4B5B-8802-DCE1E63841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1af34d-f2aa-48e5-926f-3136f47e27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79B790-F095-430A-974A-B9C9B7925E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21115</TotalTime>
  <Words>3234</Words>
  <Application>Microsoft Office PowerPoint</Application>
  <PresentationFormat>Ecrã Panorâmico</PresentationFormat>
  <Paragraphs>621</Paragraphs>
  <Slides>46</Slides>
  <Notes>46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46</vt:i4>
      </vt:variant>
    </vt:vector>
  </HeadingPairs>
  <TitlesOfParts>
    <vt:vector size="53" baseType="lpstr">
      <vt:lpstr>Arial</vt:lpstr>
      <vt:lpstr>Calibri</vt:lpstr>
      <vt:lpstr>NewsGotT</vt:lpstr>
      <vt:lpstr>Trebuchet MS</vt:lpstr>
      <vt:lpstr>Whitney</vt:lpstr>
      <vt:lpstr>Wingdings</vt:lpstr>
      <vt:lpstr>Modelo-Apresentacao-ER</vt:lpstr>
      <vt:lpstr>Apresentação do PowerPoint</vt:lpstr>
      <vt:lpstr>Organização DA APRESENTAÇÃO</vt:lpstr>
      <vt:lpstr>Apresentação do PowerPoint</vt:lpstr>
      <vt:lpstr>Introdução</vt:lpstr>
      <vt:lpstr>Introdução</vt:lpstr>
      <vt:lpstr>Introdução</vt:lpstr>
      <vt:lpstr>Introdução</vt:lpstr>
      <vt:lpstr>Introdução</vt:lpstr>
      <vt:lpstr>Apresentação do PowerPoint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Desenho e Simulação dos Circuitos Eletrónicos</vt:lpstr>
      <vt:lpstr>Apresentação do PowerPoint</vt:lpstr>
      <vt:lpstr>Implementação dos Circuitos eletrónicos</vt:lpstr>
      <vt:lpstr>Implementação dos Circuitos eletrónicos</vt:lpstr>
      <vt:lpstr>Implementação dos Circuitos eletrónicos</vt:lpstr>
      <vt:lpstr>Implementação dos Circuitos eletrónicos</vt:lpstr>
      <vt:lpstr>Implementação dos Circuitos eletrónicos</vt:lpstr>
      <vt:lpstr>Apresentação do PowerPoint</vt:lpstr>
      <vt:lpstr>Circuito Mecânico implementado</vt:lpstr>
      <vt:lpstr>Circuito Mecânico implementado</vt:lpstr>
      <vt:lpstr>Circuito Mecânico implementado</vt:lpstr>
      <vt:lpstr>Circuito Mecânico implementado</vt:lpstr>
      <vt:lpstr>Apresentação do PowerPoint</vt:lpstr>
      <vt:lpstr>Desenho e Simulação dos Circuitos Eletrónicos</vt:lpstr>
      <vt:lpstr>Desenho e Simulação dos Circuitos Eletrónicos</vt:lpstr>
      <vt:lpstr>Desenho e Simulação dos Circuitos Eletrónicos</vt:lpstr>
      <vt:lpstr>Apresentação do PowerPoint</vt:lpstr>
      <vt:lpstr>Produto Final</vt:lpstr>
      <vt:lpstr>Produto Final</vt:lpstr>
      <vt:lpstr>Apresentação do PowerPoint</vt:lpstr>
      <vt:lpstr>Análise do Produto</vt:lpstr>
      <vt:lpstr>Análise do Produto</vt:lpstr>
      <vt:lpstr>Análise do Produto</vt:lpstr>
      <vt:lpstr>Apresentação do PowerPoint</vt:lpstr>
      <vt:lpstr>Conclusão</vt:lpstr>
      <vt:lpstr>Conclusão</vt:lpstr>
      <vt:lpstr>Conclusão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jla</dc:creator>
  <cp:lastModifiedBy>José Tomás Lima de Abreu</cp:lastModifiedBy>
  <cp:revision>1162</cp:revision>
  <cp:lastPrinted>2011-03-01T16:49:11Z</cp:lastPrinted>
  <dcterms:created xsi:type="dcterms:W3CDTF">2011-04-11T10:10:10Z</dcterms:created>
  <dcterms:modified xsi:type="dcterms:W3CDTF">2021-02-12T01:26:35Z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0x0101004DBF703CA983FF4EAE546D2815171BF3</vt:lpwstr>
  </property>
</Properties>
</file>